
<file path=[Content_Types].xml><?xml version="1.0" encoding="utf-8"?>
<Types xmlns="http://schemas.openxmlformats.org/package/2006/content-types">
  <Default Extension="jpeg" ContentType="image/jpe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296" r:id="rId5"/>
    <p:sldId id="259" r:id="rId6"/>
    <p:sldId id="324" r:id="rId7"/>
    <p:sldId id="323" r:id="rId8"/>
    <p:sldId id="322" r:id="rId9"/>
    <p:sldId id="318" r:id="rId10"/>
    <p:sldId id="396" r:id="rId11"/>
    <p:sldId id="260" r:id="rId12"/>
    <p:sldId id="340" r:id="rId13"/>
    <p:sldId id="341" r:id="rId14"/>
    <p:sldId id="342" r:id="rId15"/>
    <p:sldId id="344" r:id="rId16"/>
    <p:sldId id="343" r:id="rId17"/>
    <p:sldId id="345" r:id="rId18"/>
    <p:sldId id="346" r:id="rId19"/>
    <p:sldId id="347" r:id="rId20"/>
    <p:sldId id="348" r:id="rId21"/>
    <p:sldId id="349" r:id="rId22"/>
    <p:sldId id="327" r:id="rId23"/>
    <p:sldId id="380" r:id="rId24"/>
    <p:sldId id="381" r:id="rId25"/>
    <p:sldId id="287" r:id="rId26"/>
    <p:sldId id="295" r:id="rId27"/>
    <p:sldId id="361" r:id="rId28"/>
    <p:sldId id="373" r:id="rId29"/>
    <p:sldId id="374" r:id="rId30"/>
    <p:sldId id="375" r:id="rId31"/>
    <p:sldId id="376" r:id="rId32"/>
    <p:sldId id="266" r:id="rId33"/>
    <p:sldId id="293" r:id="rId34"/>
    <p:sldId id="267" r:id="rId35"/>
    <p:sldId id="292" r:id="rId36"/>
    <p:sldId id="326" r:id="rId37"/>
    <p:sldId id="302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6BDBFF"/>
    <a:srgbClr val="97D5F6"/>
    <a:srgbClr val="B7B7B7"/>
    <a:srgbClr val="FFBF0B"/>
    <a:srgbClr val="FFD966"/>
    <a:srgbClr val="FFFFFF"/>
    <a:srgbClr val="595959"/>
    <a:srgbClr val="B08200"/>
    <a:srgbClr val="FFD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0" y="84"/>
      </p:cViewPr>
      <p:guideLst>
        <p:guide orient="horz" pos="2249"/>
        <p:guide pos="7287"/>
        <p:guide pos="2220"/>
        <p:guide pos="818"/>
        <p:guide orient="horz" pos="3876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38100">
              <a:solidFill>
                <a:schemeClr val="bg1"/>
              </a:solidFill>
            </a:ln>
          </c:spPr>
          <c:explosion val="9"/>
          <c:dPt>
            <c:idx val="0"/>
            <c:bubble3D val="0"/>
            <c:spPr>
              <a:solidFill>
                <a:srgbClr val="FFF262"/>
              </a:solidFill>
              <a:ln w="38100">
                <a:solidFill>
                  <a:schemeClr val="bg2">
                    <a:lumMod val="2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 w="3810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BF0B"/>
              </a:solidFill>
              <a:ln w="38100">
                <a:solidFill>
                  <a:srgbClr val="3B3838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/>
              </a:solidFill>
              <a:ln w="3810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0553717426502094"/>
                  <c:y val="-0.058204962854967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rPr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青年</a:t>
                    </a:r>
                    <a:endParaRPr sz="2100" b="1">
                      <a:effectLst/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  <a:sym typeface="等线" panose="02010600030101010101" charset="-122"/>
                    </a:endParaRPr>
                  </a:p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rPr lang="en-US" altLang="zh-CN"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65</a:t>
                    </a:r>
                    <a:r>
                      <a:rPr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%</a:t>
                    </a:r>
                    <a:endParaRPr sz="2100" b="1">
                      <a:effectLst/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  <a:sym typeface="等线" panose="02010600030101010101" charset="-122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363660604768"/>
                      <c:h val="0.42172370308530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133983514722214"/>
                  <c:y val="0.03887689960700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913288866085172"/>
                  <c:y val="0.1503624683731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913288866085172"/>
                  <c:y val="0.054635287894042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t>儿童/</a:t>
                    </a:r>
                  </a:p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t>青少年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青年</c:v>
                </c:pt>
                <c:pt idx="1">
                  <c:v>老年</c:v>
                </c:pt>
                <c:pt idx="2">
                  <c:v>中年</c:v>
                </c:pt>
                <c:pt idx="3">
                  <c:v>儿童/青少年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385</c:v>
                </c:pt>
                <c:pt idx="1">
                  <c:v>18</c:v>
                </c:pt>
                <c:pt idx="2">
                  <c:v>136</c:v>
                </c:pt>
                <c:pt idx="3">
                  <c:v>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受害者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explosion val="9"/>
          <c:dPt>
            <c:idx val="0"/>
            <c:bubble3D val="0"/>
            <c:spPr>
              <a:solidFill>
                <a:srgbClr val="FFBF0B"/>
              </a:solidFill>
              <a:ln w="38100">
                <a:solidFill>
                  <a:schemeClr val="bg2">
                    <a:lumMod val="2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 w="38100">
                <a:solidFill>
                  <a:schemeClr val="bg2">
                    <a:lumMod val="2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38100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13484080849021"/>
                  <c:y val="-0.126383646057955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rPr sz="20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高中/中专及以下</a:t>
                    </a:r>
                    <a:r>
                      <a:rPr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28%</a:t>
                    </a:r>
                    <a:endParaRPr sz="2100" b="1">
                      <a:effectLst/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  <a:sym typeface="等线" panose="02010600030101010101" charset="-122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363660604768"/>
                      <c:h val="0.42172370308530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25903854787399"/>
                  <c:y val="0.21309421110031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rPr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本科/专科69%</a:t>
                    </a:r>
                    <a:endParaRPr sz="2100" b="1">
                      <a:effectLst/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  <a:sym typeface="等线" panose="02010600030101010101" charset="-122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269881990764"/>
                      <c:h val="0.241934268047412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rPr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硕士</a:t>
                    </a:r>
                    <a:endParaRPr sz="2100" b="1">
                      <a:effectLst/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  <a:sym typeface="等线" panose="02010600030101010101" charset="-122"/>
                    </a:endParaRPr>
                  </a:p>
                  <a:p>
                    <a:pPr defTabSz="914400">
                      <a:defRPr lang="zh-CN" sz="2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defRPr>
                    </a:pPr>
                    <a:r>
                      <a:rPr sz="2100" b="1">
                        <a:effectLst/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rPr>
                      <a:t>及以上3%</a:t>
                    </a:r>
                    <a:endParaRPr sz="2100" b="1">
                      <a:effectLst/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  <a:sym typeface="等线" panose="02010600030101010101" charset="-122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高中/中专及以下</c:v>
                </c:pt>
                <c:pt idx="1">
                  <c:v>本科/专科</c:v>
                </c:pt>
                <c:pt idx="2">
                  <c:v>硕士及以上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166</c:v>
                </c:pt>
                <c:pt idx="1">
                  <c:v>408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E0102-F4C2-4166-B683-BB7AE80E62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6EA0B-6511-4B16-B5CF-84A427B01F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FFA6-B0F4-42CC-8A76-F91A60DDE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82E35-FE1B-48CD-8233-EE9382BE18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2.xml"/><Relationship Id="rId2" Type="http://schemas.openxmlformats.org/officeDocument/2006/relationships/image" Target="../media/image20.png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10.jpe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597025" y="2837815"/>
            <a:ext cx="2217420" cy="1507490"/>
            <a:chOff x="2515" y="4469"/>
            <a:chExt cx="3492" cy="2374"/>
          </a:xfrm>
        </p:grpSpPr>
        <p:grpSp>
          <p:nvGrpSpPr>
            <p:cNvPr id="2" name="组合 1"/>
            <p:cNvGrpSpPr/>
            <p:nvPr/>
          </p:nvGrpSpPr>
          <p:grpSpPr>
            <a:xfrm>
              <a:off x="2515" y="4469"/>
              <a:ext cx="1712" cy="1952"/>
              <a:chOff x="2515" y="4469"/>
              <a:chExt cx="1712" cy="195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515" y="4469"/>
                <a:ext cx="1712" cy="169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终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2515" y="6251"/>
                <a:ext cx="1712" cy="17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4295" y="4469"/>
              <a:ext cx="1712" cy="2374"/>
              <a:chOff x="4295" y="4469"/>
              <a:chExt cx="1712" cy="2374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4295" y="4469"/>
                <a:ext cx="1712" cy="169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结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295" y="6251"/>
                <a:ext cx="1712" cy="592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3856990" y="2837815"/>
            <a:ext cx="2217420" cy="2166620"/>
            <a:chOff x="6074" y="4469"/>
            <a:chExt cx="3492" cy="3412"/>
          </a:xfrm>
        </p:grpSpPr>
        <p:grpSp>
          <p:nvGrpSpPr>
            <p:cNvPr id="5" name="组合 4"/>
            <p:cNvGrpSpPr/>
            <p:nvPr/>
          </p:nvGrpSpPr>
          <p:grpSpPr>
            <a:xfrm>
              <a:off x="6074" y="4469"/>
              <a:ext cx="1712" cy="3412"/>
              <a:chOff x="6074" y="4469"/>
              <a:chExt cx="1712" cy="341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6074" y="6251"/>
                <a:ext cx="1712" cy="163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074" y="4469"/>
                <a:ext cx="1712" cy="169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5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+mn-cs"/>
                  </a:rPr>
                  <a:t>诈</a:t>
                </a:r>
                <a:endParaRPr kumimoji="0" lang="zh-CN" altLang="en-US" sz="115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7854" y="4469"/>
              <a:ext cx="1712" cy="2218"/>
              <a:chOff x="7854" y="4469"/>
              <a:chExt cx="1712" cy="2218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7854" y="4469"/>
                <a:ext cx="1712" cy="169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骗</a:t>
                </a:r>
                <a:endPara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854" y="6251"/>
                <a:ext cx="1712" cy="43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6117590" y="2837815"/>
            <a:ext cx="1087120" cy="1239520"/>
            <a:chOff x="9634" y="4469"/>
            <a:chExt cx="1712" cy="1952"/>
          </a:xfrm>
        </p:grpSpPr>
        <p:sp>
          <p:nvSpPr>
            <p:cNvPr id="29" name="矩形 28"/>
            <p:cNvSpPr/>
            <p:nvPr/>
          </p:nvSpPr>
          <p:spPr>
            <a:xfrm>
              <a:off x="9634" y="4469"/>
              <a:ext cx="1712" cy="169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校</a:t>
              </a:r>
              <a:endParaRPr kumimoji="0" lang="zh-CN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634" y="6251"/>
              <a:ext cx="1712" cy="17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47255" y="2837815"/>
            <a:ext cx="1087120" cy="1507490"/>
            <a:chOff x="11413" y="4469"/>
            <a:chExt cx="1712" cy="2374"/>
          </a:xfrm>
        </p:grpSpPr>
        <p:sp>
          <p:nvSpPr>
            <p:cNvPr id="32" name="矩形 31"/>
            <p:cNvSpPr/>
            <p:nvPr/>
          </p:nvSpPr>
          <p:spPr>
            <a:xfrm>
              <a:off x="11413" y="4469"/>
              <a:ext cx="1712" cy="169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园</a:t>
              </a:r>
              <a:endParaRPr kumimoji="0" lang="zh-CN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1413" y="6251"/>
              <a:ext cx="1712" cy="592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377555" y="2837815"/>
            <a:ext cx="1087120" cy="1889760"/>
            <a:chOff x="13193" y="4469"/>
            <a:chExt cx="1712" cy="2976"/>
          </a:xfrm>
        </p:grpSpPr>
        <p:sp>
          <p:nvSpPr>
            <p:cNvPr id="35" name="矩形 34"/>
            <p:cNvSpPr/>
            <p:nvPr/>
          </p:nvSpPr>
          <p:spPr>
            <a:xfrm>
              <a:off x="13193" y="4469"/>
              <a:ext cx="1712" cy="169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行</a:t>
              </a:r>
              <a:endParaRPr kumimoji="0" lang="zh-CN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3193" y="6251"/>
              <a:ext cx="1712" cy="1195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507220" y="2837815"/>
            <a:ext cx="1087120" cy="1343660"/>
            <a:chOff x="14972" y="4469"/>
            <a:chExt cx="1712" cy="2116"/>
          </a:xfrm>
        </p:grpSpPr>
        <p:sp>
          <p:nvSpPr>
            <p:cNvPr id="38" name="矩形 37"/>
            <p:cNvSpPr/>
            <p:nvPr/>
          </p:nvSpPr>
          <p:spPr>
            <a:xfrm>
              <a:off x="14972" y="4469"/>
              <a:ext cx="1712" cy="169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动</a:t>
              </a:r>
              <a:endParaRPr kumimoji="0" lang="zh-CN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4972" y="6251"/>
              <a:ext cx="1712" cy="335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4160520" y="5569585"/>
            <a:ext cx="4701540" cy="960755"/>
          </a:xfrm>
          <a:prstGeom prst="rect">
            <a:avLst/>
          </a:prstGeom>
          <a:solidFill>
            <a:srgbClr val="FFBF0B"/>
          </a:solidFill>
          <a:ln w="7620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武汉市东湖新技术开发区</a:t>
            </a:r>
            <a:endParaRPr lang="zh-CN" altLang="en-US" sz="28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公安分局</a:t>
            </a:r>
            <a:endParaRPr lang="zh-CN" altLang="en-US" sz="28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60520" y="5569585"/>
            <a:ext cx="4701540" cy="960755"/>
          </a:xfrm>
          <a:prstGeom prst="rect">
            <a:avLst/>
          </a:prstGeom>
          <a:solidFill>
            <a:srgbClr val="FFBF0B"/>
          </a:solidFill>
          <a:ln w="762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荣誉出品</a:t>
            </a:r>
            <a:endParaRPr lang="zh-CN" altLang="en-US" sz="6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8" presetClass="entr" presetSubtype="0" ac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5"/>
          <p:cNvSpPr txBox="1"/>
          <p:nvPr/>
        </p:nvSpPr>
        <p:spPr>
          <a:xfrm>
            <a:off x="4633228" y="404039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5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网络刷单</a:t>
            </a:r>
            <a:endParaRPr lang="zh-CN" altLang="en-US" sz="5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244840" y="4566920"/>
            <a:ext cx="3351530" cy="15684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称受害人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资金冻结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，要求受害人继续刷单或重新支付某些订单以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激活（解冻）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，从而继续骗钱。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33730" y="1823085"/>
            <a:ext cx="3351530" cy="23069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algn="di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诈骗分子利用手机短信、APP/网站私信等方式，发布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刷单兼职信息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，并提供所谓的</a:t>
            </a:r>
            <a:r>
              <a:rPr lang="en-US" altLang="zh-CN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公司备案</a:t>
            </a:r>
            <a:r>
              <a:rPr lang="en-US" altLang="zh-CN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供查询，或发送</a:t>
            </a:r>
            <a:r>
              <a:rPr lang="en-US" altLang="zh-CN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合同</a:t>
            </a:r>
            <a:r>
              <a:rPr lang="en-US" altLang="zh-CN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让受害人签字，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打消顾虑。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35000" y="4566920"/>
            <a:ext cx="3350260" cy="15684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要求充值购买虚拟物品减少付款流程，提供的链接商品均为电话费、充值卡、点券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等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虚拟商品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239260" y="2032000"/>
            <a:ext cx="3714115" cy="3549015"/>
            <a:chOff x="6676" y="3200"/>
            <a:chExt cx="5849" cy="5589"/>
          </a:xfrm>
        </p:grpSpPr>
        <p:grpSp>
          <p:nvGrpSpPr>
            <p:cNvPr id="81" name="组合 80"/>
            <p:cNvGrpSpPr/>
            <p:nvPr/>
          </p:nvGrpSpPr>
          <p:grpSpPr>
            <a:xfrm>
              <a:off x="6676" y="3200"/>
              <a:ext cx="5849" cy="5589"/>
              <a:chOff x="4239008" y="2032000"/>
              <a:chExt cx="3713984" cy="354917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426503" y="2194976"/>
                <a:ext cx="848858" cy="848858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6907453" y="2194975"/>
                <a:ext cx="848858" cy="848858"/>
              </a:xfrm>
              <a:prstGeom prst="ellipse">
                <a:avLst/>
              </a:prstGeom>
              <a:solidFill>
                <a:schemeClr val="accent2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426502" y="4566638"/>
                <a:ext cx="848858" cy="848858"/>
              </a:xfrm>
              <a:prstGeom prst="ellipse">
                <a:avLst/>
              </a:prstGeom>
              <a:solidFill>
                <a:schemeClr val="accent4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" name="Oval 6"/>
              <p:cNvSpPr/>
              <p:nvPr/>
            </p:nvSpPr>
            <p:spPr>
              <a:xfrm>
                <a:off x="6907452" y="4566638"/>
                <a:ext cx="848858" cy="848858"/>
              </a:xfrm>
              <a:prstGeom prst="ellipse">
                <a:avLst/>
              </a:prstGeom>
              <a:solidFill>
                <a:schemeClr val="accent3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Straight Connector 7"/>
              <p:cNvCxnSpPr>
                <a:stCxn id="4" idx="6"/>
                <a:endCxn id="5" idx="2"/>
              </p:cNvCxnSpPr>
              <p:nvPr/>
            </p:nvCxnSpPr>
            <p:spPr>
              <a:xfrm flipV="1">
                <a:off x="5275362" y="2619405"/>
                <a:ext cx="1632092" cy="1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5" idx="4"/>
                <a:endCxn id="2" idx="0"/>
              </p:cNvCxnSpPr>
              <p:nvPr/>
            </p:nvCxnSpPr>
            <p:spPr>
              <a:xfrm flipH="1">
                <a:off x="7331882" y="3043834"/>
                <a:ext cx="1" cy="1522804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4" idx="4"/>
                <a:endCxn id="6" idx="0"/>
              </p:cNvCxnSpPr>
              <p:nvPr/>
            </p:nvCxnSpPr>
            <p:spPr>
              <a:xfrm flipH="1">
                <a:off x="4850932" y="3043834"/>
                <a:ext cx="1" cy="1522803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6" idx="6"/>
                <a:endCxn id="2" idx="2"/>
              </p:cNvCxnSpPr>
              <p:nvPr/>
            </p:nvCxnSpPr>
            <p:spPr>
              <a:xfrm>
                <a:off x="5275361" y="4991067"/>
                <a:ext cx="1632092" cy="0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16"/>
              <p:cNvSpPr/>
              <p:nvPr/>
            </p:nvSpPr>
            <p:spPr>
              <a:xfrm>
                <a:off x="6792260" y="2074779"/>
                <a:ext cx="1079245" cy="1079245"/>
              </a:xfrm>
              <a:prstGeom prst="arc">
                <a:avLst>
                  <a:gd name="adj1" fmla="val 16200000"/>
                  <a:gd name="adj2" fmla="val 426928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7" name="Oval 17"/>
              <p:cNvSpPr/>
              <p:nvPr/>
            </p:nvSpPr>
            <p:spPr>
              <a:xfrm>
                <a:off x="7688577" y="2194975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8" name="Arc 18"/>
              <p:cNvSpPr/>
              <p:nvPr/>
            </p:nvSpPr>
            <p:spPr>
              <a:xfrm rot="16200000">
                <a:off x="4311307" y="2076322"/>
                <a:ext cx="1079245" cy="1079245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9" name="Oval 19"/>
              <p:cNvSpPr/>
              <p:nvPr/>
            </p:nvSpPr>
            <p:spPr>
              <a:xfrm>
                <a:off x="4368907" y="2194975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3" name="Arc 20"/>
              <p:cNvSpPr/>
              <p:nvPr/>
            </p:nvSpPr>
            <p:spPr>
              <a:xfrm flipV="1">
                <a:off x="6792260" y="4451445"/>
                <a:ext cx="1079245" cy="1079245"/>
              </a:xfrm>
              <a:prstGeom prst="arc">
                <a:avLst>
                  <a:gd name="adj1" fmla="val 16003478"/>
                  <a:gd name="adj2" fmla="val 426928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679778" y="5304378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23" name="Arc 22"/>
              <p:cNvSpPr/>
              <p:nvPr/>
            </p:nvSpPr>
            <p:spPr>
              <a:xfrm flipH="1" flipV="1">
                <a:off x="4308283" y="4451444"/>
                <a:ext cx="1079245" cy="1079245"/>
              </a:xfrm>
              <a:prstGeom prst="arc">
                <a:avLst>
                  <a:gd name="adj1" fmla="val 16003478"/>
                  <a:gd name="adj2" fmla="val 206120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372876" y="5304378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V="1">
                <a:off x="7790017" y="2086888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V="1">
                <a:off x="4226796" y="2044212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4226796" y="5430415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790017" y="5408754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5"/>
            <p:cNvSpPr txBox="1"/>
            <p:nvPr/>
          </p:nvSpPr>
          <p:spPr>
            <a:xfrm>
              <a:off x="8369" y="4611"/>
              <a:ext cx="2448" cy="2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5400" b="1" kern="0" dirty="0">
                  <a:solidFill>
                    <a:srgbClr val="FFC000"/>
                  </a:solidFill>
                  <a:effectLst>
                    <a:glow rad="63500">
                      <a:prstClr val="black">
                        <a:lumMod val="95000"/>
                        <a:lumOff val="5000"/>
                        <a:alpha val="65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诈骗</a:t>
              </a:r>
              <a:endParaRPr lang="zh-CN" altLang="en-US" sz="5400" b="1" kern="0" dirty="0">
                <a:blipFill>
                  <a:blip r:embed="rId1"/>
                  <a:stretch>
                    <a:fillRect/>
                  </a:stretch>
                </a:blip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5400" b="1" kern="0" dirty="0">
                  <a:solidFill>
                    <a:srgbClr val="FFC000"/>
                  </a:solidFill>
                  <a:effectLst>
                    <a:glow rad="63500">
                      <a:prstClr val="black">
                        <a:lumMod val="95000"/>
                        <a:lumOff val="5000"/>
                        <a:alpha val="65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步骤</a:t>
              </a:r>
              <a:endParaRPr lang="zh-CN" altLang="en-US" sz="5400" b="1" kern="0" dirty="0">
                <a:blipFill>
                  <a:blip r:embed="rId1"/>
                  <a:stretch>
                    <a:fillRect/>
                  </a:stretch>
                </a:blip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8244840" y="1823085"/>
            <a:ext cx="3351530" cy="23069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对受害人进行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新手培训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。先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引导刷几单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，并如约返还本金和佣金，放长线钓大鱼。随后向受害者发布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高额套单任务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，并以各种理由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拒绝返还本金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3" grpId="0"/>
      <p:bldP spid="31" grpId="0"/>
      <p:bldP spid="70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20" y="1724171"/>
            <a:ext cx="881447" cy="7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52" y="4896007"/>
            <a:ext cx="881447" cy="72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86" y="4872257"/>
            <a:ext cx="881447" cy="72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75" y="1724089"/>
            <a:ext cx="881447" cy="720000"/>
          </a:xfrm>
          <a:prstGeom prst="rect">
            <a:avLst/>
          </a:prstGeom>
        </p:spPr>
      </p:pic>
      <p:pic>
        <p:nvPicPr>
          <p:cNvPr id="13" name="图片 12" descr="刷单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925"/>
            <a:ext cx="2829560" cy="5650230"/>
          </a:xfrm>
          <a:prstGeom prst="rect">
            <a:avLst/>
          </a:prstGeom>
        </p:spPr>
      </p:pic>
      <p:pic>
        <p:nvPicPr>
          <p:cNvPr id="14" name="图片 13" descr="刷单 2"/>
          <p:cNvPicPr>
            <a:picLocks noChangeAspect="1"/>
          </p:cNvPicPr>
          <p:nvPr/>
        </p:nvPicPr>
        <p:blipFill>
          <a:blip r:embed="rId3"/>
          <a:srcRect b="5430"/>
          <a:stretch>
            <a:fillRect/>
          </a:stretch>
        </p:blipFill>
        <p:spPr>
          <a:xfrm>
            <a:off x="9362440" y="923925"/>
            <a:ext cx="2829560" cy="5650865"/>
          </a:xfrm>
          <a:prstGeom prst="rect">
            <a:avLst/>
          </a:prstGeom>
        </p:spPr>
      </p:pic>
      <p:sp>
        <p:nvSpPr>
          <p:cNvPr id="21" name="剪去单角的矩形 20"/>
          <p:cNvSpPr/>
          <p:nvPr/>
        </p:nvSpPr>
        <p:spPr>
          <a:xfrm>
            <a:off x="3534410" y="1170940"/>
            <a:ext cx="5123815" cy="1826260"/>
          </a:xfrm>
          <a:prstGeom prst="snip1Rect">
            <a:avLst/>
          </a:prstGeom>
          <a:solidFill>
            <a:srgbClr val="E7FAFF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/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7月11日13时，家住朗诗里程的龚先生许收到了一个微信好友申请，对方是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小区团购群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里一个名叫“小雅”的女士，询问龚先生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是否对刷单兼职感兴趣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0" name="剪去单角的矩形 29"/>
          <p:cNvSpPr/>
          <p:nvPr/>
        </p:nvSpPr>
        <p:spPr>
          <a:xfrm>
            <a:off x="3533775" y="3288665"/>
            <a:ext cx="5123815" cy="3186430"/>
          </a:xfrm>
          <a:prstGeom prst="snip1Rect">
            <a:avLst/>
          </a:prstGeom>
          <a:solidFill>
            <a:srgbClr val="E7FAFF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/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在通过好友申请后，“小雅”告知龚先生可以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下载一个微脉圈APP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，在APP里添加客服好友，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按照客服发布的任务进行刷单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；交易完成后返还本金，每笔订单可以获5%~12%的佣金。于是，在家休息的龚先生抱着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尝试的心态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开始刷单。很快，龚先生就完成了三个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佣金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在百元左右的订单，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并如期收到佣金</a:t>
            </a:r>
            <a:r>
              <a:rPr lang="en-US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39.42元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59045" y="222885"/>
            <a:ext cx="2072640" cy="5835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真实案例</a:t>
            </a:r>
            <a:r>
              <a:rPr lang="en-US" altLang="zh-CN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800" b="1" dirty="0" smtClean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20" y="1724171"/>
            <a:ext cx="881447" cy="72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52" y="4896007"/>
            <a:ext cx="881447" cy="72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69" y="4619038"/>
            <a:ext cx="881447" cy="72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58" y="1470870"/>
            <a:ext cx="881447" cy="720000"/>
          </a:xfrm>
          <a:prstGeom prst="rect">
            <a:avLst/>
          </a:prstGeom>
        </p:spPr>
      </p:pic>
      <p:pic>
        <p:nvPicPr>
          <p:cNvPr id="7" name="图片 6" descr="刷单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" y="431165"/>
            <a:ext cx="3107690" cy="5996305"/>
          </a:xfrm>
          <a:prstGeom prst="rect">
            <a:avLst/>
          </a:prstGeom>
        </p:spPr>
      </p:pic>
      <p:sp>
        <p:nvSpPr>
          <p:cNvPr id="3" name="剪去单角的矩形 2"/>
          <p:cNvSpPr/>
          <p:nvPr/>
        </p:nvSpPr>
        <p:spPr>
          <a:xfrm>
            <a:off x="4665980" y="1833880"/>
            <a:ext cx="6696075" cy="3782060"/>
          </a:xfrm>
          <a:prstGeom prst="snip1Rect">
            <a:avLst/>
          </a:prstGeom>
          <a:solidFill>
            <a:srgbClr val="E7FAFF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tIns="0" rIns="36195" bIns="252095" rtlCol="0" anchor="ctr"/>
          <a:p>
            <a:pPr algn="l">
              <a:lnSpc>
                <a:spcPct val="11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刷到第四单时，客服告知龚先生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此单为连单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，共计57148元，完成后就会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一起返还佣金和本金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。但当龚先生完成订单后，客服却表示因为任务完成不及时，途中又多次退出，导致系统判断为恶意刷单，需要将资金冻结；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如果需要解冻资金，必须再完成系统派发的随机任务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。此时龚先生才意识到被骗，随即报警。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696618" y="280747"/>
            <a:ext cx="279972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武汉 </a:t>
            </a:r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 </a:t>
            </a:r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光谷           </a:t>
            </a:r>
            <a:endParaRPr lang="zh-CN" altLang="en-US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Optics Valley</a:t>
            </a:r>
            <a:endParaRPr lang="en-US" altLang="zh-CN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剪去单角的矩形 2"/>
          <p:cNvSpPr/>
          <p:nvPr/>
        </p:nvSpPr>
        <p:spPr>
          <a:xfrm>
            <a:off x="975995" y="1609725"/>
            <a:ext cx="5123815" cy="3782060"/>
          </a:xfrm>
          <a:prstGeom prst="snip1Rect">
            <a:avLst/>
          </a:prstGeom>
          <a:solidFill>
            <a:srgbClr val="F9F4FD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>
              <a:lnSpc>
                <a:spcPct val="11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2020年7月7日下午两点左右，家住豹澥桃花源小区的梅女士在刷抖音时看见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抖音里有一条私信说可以刷单赚取佣金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，问梅女士是否有兴趣。表示感兴趣后，梅女士添加了对方的微信并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按照对方要求下载“Flygram”APP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，并刷了六单；对方没有返还本金，梅女士发现被骗，立刻到豹澥派出所报了案。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2" name="剪去单角的矩形 1"/>
          <p:cNvSpPr/>
          <p:nvPr/>
        </p:nvSpPr>
        <p:spPr>
          <a:xfrm>
            <a:off x="6673850" y="1609725"/>
            <a:ext cx="5123815" cy="3782060"/>
          </a:xfrm>
          <a:prstGeom prst="snip1Rect">
            <a:avLst/>
          </a:prstGeom>
          <a:solidFill>
            <a:srgbClr val="F9F4FD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>
              <a:lnSpc>
                <a:spcPct val="11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2020年7月9日下午，该诈骗分子又联系上梅女士，称如果梅女士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能再做一单，就把之前的钱全部返还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。出于急着追回本金的梅女士心动了，向对方提供的账号转了6500元。之后，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对方表示这是补件的，这次的任务还没有做完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，还需继续完成一笔19764的订单。梅女士继续按照要求转账后，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对方表示系统错误，需要重新转账，并备注“补件”，做完后就把之前错付的都还给梅女士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696618" y="280747"/>
            <a:ext cx="279972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武汉 </a:t>
            </a:r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 </a:t>
            </a:r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光谷           </a:t>
            </a:r>
            <a:endParaRPr lang="zh-CN" altLang="en-US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Optics Valley</a:t>
            </a:r>
            <a:endParaRPr lang="en-US" altLang="zh-CN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 rot="20880000">
            <a:off x="95250" y="250190"/>
            <a:ext cx="2072640" cy="5835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真实案例</a:t>
            </a:r>
            <a:r>
              <a:rPr lang="en-US" altLang="zh-CN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b="1" dirty="0" smtClean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7144"/>
          <a:stretch>
            <a:fillRect/>
          </a:stretch>
        </p:blipFill>
        <p:spPr>
          <a:xfrm>
            <a:off x="339725" y="701675"/>
            <a:ext cx="4074795" cy="5850890"/>
          </a:xfrm>
          <a:prstGeom prst="rect">
            <a:avLst/>
          </a:prstGeom>
        </p:spPr>
      </p:pic>
      <p:sp>
        <p:nvSpPr>
          <p:cNvPr id="3" name="剪去单角的矩形 2"/>
          <p:cNvSpPr/>
          <p:nvPr/>
        </p:nvSpPr>
        <p:spPr>
          <a:xfrm>
            <a:off x="5337810" y="1424305"/>
            <a:ext cx="5711825" cy="2106930"/>
          </a:xfrm>
          <a:prstGeom prst="snip1Rect">
            <a:avLst/>
          </a:prstGeom>
          <a:solidFill>
            <a:srgbClr val="F9F4FD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>
              <a:lnSpc>
                <a:spcPct val="11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于是，梅女士又向该账户支付了19764元。接着，对方向梅女士要了她的收款账号，但是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之前付给他的钱款被冻结了需要解冻，提出让梅女士再刷两单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。由于银行卡已经限额了，梅女士只好先转账1700元。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2" name="剪去单角的矩形 1"/>
          <p:cNvSpPr/>
          <p:nvPr/>
        </p:nvSpPr>
        <p:spPr>
          <a:xfrm>
            <a:off x="5337810" y="3950970"/>
            <a:ext cx="5711825" cy="2440940"/>
          </a:xfrm>
          <a:prstGeom prst="snip1Rect">
            <a:avLst/>
          </a:prstGeom>
          <a:solidFill>
            <a:srgbClr val="F9F4FD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>
              <a:lnSpc>
                <a:spcPct val="11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2020年7月10日上午10时许，诈骗分子又在“Flygram”APP上面联系梅女士，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要梅女士把昨天的订单补完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，于是梅女士又支付了32000元。梅女士表示已经没有钱了，但诈骗分子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提出让梅女士借钱完成订单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，完成后返还全部本金。此时，梅女士才察觉到被骗。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696618" y="280747"/>
            <a:ext cx="279972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武汉 </a:t>
            </a:r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 </a:t>
            </a:r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光谷           </a:t>
            </a:r>
            <a:endParaRPr lang="zh-CN" altLang="en-US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Optics Valley</a:t>
            </a:r>
            <a:endParaRPr lang="en-US" altLang="zh-CN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14120"/>
            <a:ext cx="12213590" cy="566928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5"/>
          <p:cNvSpPr txBox="1"/>
          <p:nvPr/>
        </p:nvSpPr>
        <p:spPr>
          <a:xfrm>
            <a:off x="4874675" y="2548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警方提示</a:t>
            </a:r>
            <a:endParaRPr lang="zh-CN" altLang="en-US" sz="4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刷单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4755"/>
            <a:ext cx="5656580" cy="5656580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034405" y="1630680"/>
            <a:ext cx="583438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1.</a:t>
            </a:r>
            <a:r>
              <a:rPr lang="zh-CN" altLang="en-US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网络刷单本身就是违法行为！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任何要求垫资的网络刷单都是诈骗，遭遇诈骗要立即报警。</a:t>
            </a:r>
            <a:endParaRPr lang="zh-CN" altLang="en-US"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2400" b="1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2.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警惕好友申请！无论是</a:t>
            </a:r>
            <a:r>
              <a:rPr lang="en-US" altLang="zh-CN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QQ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微信或是其他社交</a:t>
            </a:r>
            <a:r>
              <a:rPr lang="en-US" altLang="zh-CN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APP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，有陌生号码加好友、表示可以提供</a:t>
            </a:r>
            <a:r>
              <a:rPr lang="en-US" altLang="zh-CN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“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赚钱机会</a:t>
            </a:r>
            <a:r>
              <a:rPr lang="en-US" altLang="zh-CN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”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的不要相信。</a:t>
            </a:r>
            <a:endParaRPr lang="zh-CN" altLang="en-US" sz="2400" b="1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b="1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3.</a:t>
            </a:r>
            <a:r>
              <a:rPr lang="zh-CN" altLang="en-US" sz="2400" b="1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不要有“贪小便宜”和“轻松赚钱”的心理，不要轻信高额回报，不要轻易点击他人或短信里发来的链接。</a:t>
            </a:r>
            <a:endParaRPr lang="zh-CN" altLang="en-US" sz="2400" b="1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b="1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b="1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r"/>
      </p:transition>
    </mc:Choice>
    <mc:Fallback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4976128" y="222429"/>
            <a:ext cx="2240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5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套路贷</a:t>
            </a:r>
            <a:endParaRPr lang="zh-CN" altLang="en-US" sz="5400" b="1" kern="0" dirty="0">
              <a:blipFill>
                <a:blip r:embed="rId1"/>
                <a:stretch>
                  <a:fillRect/>
                </a:stretch>
              </a:blip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400810"/>
            <a:ext cx="3909060" cy="4241800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受害者与诈骗分子取得联系，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签下高于借款本金数倍的欠条，然后诈骗分子正常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放款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正常还款日时，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以故意失联、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电话故障、系统问题等多种技术手段，导致还款日借款人逾期。再收取高额滞纳金、手续费，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引诱借款人去其他放贷平台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“拆东墙补西墙”。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通过电话骚扰受害者及其亲友或单位，软暴力逼迫受害人还款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09060" y="1400810"/>
            <a:ext cx="4182110" cy="42411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诈骗分子通过各种途径将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低息，审核简单，快速放款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”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广告发给受害者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受害者添加诈骗分子好友，提交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个人信息并签订贷款合同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放款前，诈骗分子表示需要收取一定得保证金、手续费或提出受害人银行流水不够，要求受害人向指定银行卡转账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91170" y="1401445"/>
            <a:ext cx="4100830" cy="4241165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诈骗分子以贷款平台客服为由联系受害者，告知受害者曾在平台上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贷款未还，如不按期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还款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会记入个人征信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报出受害者个人信息，提示受害者可能被他人盗取个人信息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并办理贷款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告知受害者，如非本人贷款，可通过向平台申诉取消贷款，但须支付一定金额的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手续费或保证金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60070" y="6040120"/>
            <a:ext cx="1638935" cy="41465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放款型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80330" y="6040120"/>
            <a:ext cx="1638935" cy="41465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不放款型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905875" y="6040120"/>
            <a:ext cx="2875915" cy="41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BF0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消除未知贷款型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 bldLvl="0" animBg="1"/>
      <p:bldP spid="12" grpId="1" animBg="1"/>
      <p:bldP spid="13" grpId="0" bldLvl="0" animBg="1"/>
      <p:bldP spid="14" grpId="0" bldLvl="0" animBg="1"/>
      <p:bldP spid="30" grpId="0" bldLvl="0" animBg="1"/>
      <p:bldP spid="34" grpId="0" bldLvl="0" animBg="1"/>
      <p:bldP spid="3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3544" t="8119" r="12268"/>
          <a:stretch>
            <a:fillRect/>
          </a:stretch>
        </p:blipFill>
        <p:spPr>
          <a:xfrm rot="19800000">
            <a:off x="1652270" y="2749550"/>
            <a:ext cx="3224530" cy="49872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82965" y="529590"/>
            <a:ext cx="4238625" cy="3178810"/>
          </a:xfrm>
          <a:prstGeom prst="rect">
            <a:avLst/>
          </a:prstGeom>
          <a:gradFill>
            <a:gsLst>
              <a:gs pos="0">
                <a:srgbClr val="FBFB11">
                  <a:lumMod val="85000"/>
                  <a:lumOff val="15000"/>
                </a:srgbClr>
              </a:gs>
              <a:gs pos="100000">
                <a:srgbClr val="838309"/>
              </a:gs>
            </a:gsLst>
            <a:lin ang="5400000" scaled="0"/>
          </a:gradFill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35905" y="559435"/>
            <a:ext cx="4236720" cy="3117850"/>
          </a:xfrm>
          <a:prstGeom prst="rect">
            <a:avLst/>
          </a:prstGeom>
        </p:spPr>
      </p:pic>
      <p:sp>
        <p:nvSpPr>
          <p:cNvPr id="2" name="剪去单角的矩形 1"/>
          <p:cNvSpPr/>
          <p:nvPr/>
        </p:nvSpPr>
        <p:spPr>
          <a:xfrm>
            <a:off x="149860" y="831215"/>
            <a:ext cx="5758180" cy="2345055"/>
          </a:xfrm>
          <a:prstGeom prst="snip1Rect">
            <a:avLst/>
          </a:prstGeom>
          <a:solidFill>
            <a:schemeClr val="bg1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/>
            <a:r>
              <a:rPr lang="en-US" alt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小高是光谷某高校的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大三学生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。2020年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9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月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0号15点40分左右小高在寝室里</a:t>
            </a:r>
            <a:r>
              <a:rPr lang="zh-CN" altLang="en-US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收到一条网络贷款短信，显示他材料已审核通过，有贷款资格，通过添加客服微信即可下款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。小高当时准备买个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外星人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笔记本玩某大型网游，但是家里给的钱不够，于是看到短信的他心动了，主动添加了对方好友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</a:t>
            </a:r>
            <a:endParaRPr lang="zh-CN" alt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7" name="剪去单角的矩形 6"/>
          <p:cNvSpPr/>
          <p:nvPr/>
        </p:nvSpPr>
        <p:spPr>
          <a:xfrm>
            <a:off x="6171565" y="4391025"/>
            <a:ext cx="5758180" cy="2162810"/>
          </a:xfrm>
          <a:prstGeom prst="snip1Rect">
            <a:avLst/>
          </a:prstGeom>
          <a:solidFill>
            <a:schemeClr val="bg1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/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随后，对方发来一个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需填写的个人信息表格，并要求提交身份证照片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高把资料填好后，对方发来一份合同，要求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他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打印出来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签字按手印，然后拍照回传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。完成对方要求后，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高把银行卡信息告诉了对方，对方说大概半个小时就可以贷款成功。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 rot="20880000">
            <a:off x="95250" y="250190"/>
            <a:ext cx="2072640" cy="5835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真实案例</a:t>
            </a:r>
            <a:r>
              <a:rPr lang="en-US" altLang="zh-CN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800" b="1" dirty="0" smtClean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单角的矩形 3"/>
          <p:cNvSpPr/>
          <p:nvPr/>
        </p:nvSpPr>
        <p:spPr>
          <a:xfrm>
            <a:off x="4649470" y="1499870"/>
            <a:ext cx="6341110" cy="3453130"/>
          </a:xfrm>
          <a:prstGeom prst="snip1Rect">
            <a:avLst/>
          </a:prstGeom>
          <a:solidFill>
            <a:schemeClr val="bg1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rIns="36195" bIns="179705" rtlCol="0" anchor="ctr"/>
          <a:p>
            <a:pPr algn="l">
              <a:lnSpc>
                <a:spcPct val="13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半小时后，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对方表示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他的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银行流水不够，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向其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发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送了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一个银行卡号，要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小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高给这个账号转账，帮其提高银行流水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。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小高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一共按照其要求转账6次，金额共计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8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400元。但对方仍说流水不够，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小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高察觉到可能被骗，马上报警。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l"/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" y="361315"/>
            <a:ext cx="3072765" cy="62687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765" t="-1943" r="32020"/>
          <a:stretch>
            <a:fillRect/>
          </a:stretch>
        </p:blipFill>
        <p:spPr>
          <a:xfrm>
            <a:off x="869315" y="1125220"/>
            <a:ext cx="2649855" cy="4715510"/>
          </a:xfrm>
          <a:prstGeom prst="rect">
            <a:avLst/>
          </a:prstGeom>
          <a:effectLst/>
        </p:spPr>
      </p:pic>
      <p:sp>
        <p:nvSpPr>
          <p:cNvPr id="6" name="文本框 3"/>
          <p:cNvSpPr txBox="1"/>
          <p:nvPr/>
        </p:nvSpPr>
        <p:spPr>
          <a:xfrm>
            <a:off x="4696618" y="280747"/>
            <a:ext cx="279972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武汉 </a:t>
            </a:r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 </a:t>
            </a:r>
            <a:r>
              <a:rPr lang="zh-CN" altLang="en-US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光谷           </a:t>
            </a:r>
            <a:endParaRPr lang="zh-CN" altLang="en-US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Optics Valley</a:t>
            </a:r>
            <a:endParaRPr lang="en-US" altLang="zh-CN" sz="2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14120"/>
            <a:ext cx="12213590" cy="566928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5"/>
          <p:cNvSpPr txBox="1"/>
          <p:nvPr/>
        </p:nvSpPr>
        <p:spPr>
          <a:xfrm>
            <a:off x="4874675" y="2548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警方提示</a:t>
            </a:r>
            <a:endParaRPr lang="zh-CN" altLang="en-US" sz="4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网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01420"/>
            <a:ext cx="5656580" cy="5656580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034405" y="1630680"/>
            <a:ext cx="583438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1.借款也应预先衡量还款能力，切勿过度消费，引发财务危机。</a:t>
            </a: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2.借款渠道选择需谨慎，建议选择正规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渠道下载的</a:t>
            </a: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有保障的大平台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（</a:t>
            </a: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APP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），谨防</a:t>
            </a: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“</a:t>
            </a:r>
            <a:r>
              <a:rPr lang="zh-CN" altLang="en-US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山寨</a:t>
            </a: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”APP</a:t>
            </a:r>
            <a:r>
              <a:rPr lang="en-US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;</a:t>
            </a: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3.签订借款合同时，要注意出借资金方必须是公司，不能是个人。</a:t>
            </a: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4.如银行、正规贷款机构不会要求借款人在申请贷款交支付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任何</a:t>
            </a: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费用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（如</a:t>
            </a: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保证金、解冻费等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）</a:t>
            </a: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。</a:t>
            </a: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r"/>
      </p:transition>
    </mc:Choice>
    <mc:Fallback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flipV="1">
            <a:off x="-641676" y="-145143"/>
            <a:ext cx="13475352" cy="1523998"/>
          </a:xfrm>
          <a:prstGeom prst="triangle">
            <a:avLst/>
          </a:prstGeom>
          <a:solidFill>
            <a:schemeClr val="bg2">
              <a:lumMod val="2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319701" y="2566088"/>
            <a:ext cx="2408599" cy="2888345"/>
            <a:chOff x="312829" y="2525486"/>
            <a:chExt cx="2408599" cy="2888345"/>
          </a:xfrm>
        </p:grpSpPr>
        <p:sp>
          <p:nvSpPr>
            <p:cNvPr id="43" name="椭圆 42"/>
            <p:cNvSpPr/>
            <p:nvPr/>
          </p:nvSpPr>
          <p:spPr>
            <a:xfrm>
              <a:off x="646271" y="2525486"/>
              <a:ext cx="1741714" cy="1741714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b="1" dirty="0" smtClean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6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312829" y="4698968"/>
              <a:ext cx="2408599" cy="7148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 smtClean="0">
                  <a:solidFill>
                    <a:srgbClr val="3B38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警情</a:t>
              </a:r>
              <a:r>
                <a:rPr lang="zh-CN" altLang="en-US" sz="3600" b="1" dirty="0" smtClean="0">
                  <a:solidFill>
                    <a:srgbClr val="3B38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研</a:t>
              </a:r>
              <a:r>
                <a:rPr lang="zh-CN" altLang="en-US" sz="3600" b="1" dirty="0" smtClean="0">
                  <a:solidFill>
                    <a:srgbClr val="3B38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判</a:t>
              </a:r>
              <a:endParaRPr lang="zh-CN" alt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367701" y="2566088"/>
            <a:ext cx="2408599" cy="2888345"/>
            <a:chOff x="312829" y="2525486"/>
            <a:chExt cx="2408599" cy="2888345"/>
          </a:xfrm>
        </p:grpSpPr>
        <p:sp>
          <p:nvSpPr>
            <p:cNvPr id="49" name="椭圆 48"/>
            <p:cNvSpPr/>
            <p:nvPr/>
          </p:nvSpPr>
          <p:spPr>
            <a:xfrm>
              <a:off x="646271" y="2525486"/>
              <a:ext cx="1741714" cy="174171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12829" y="4698968"/>
              <a:ext cx="2408599" cy="7148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骗术揭秘</a:t>
              </a:r>
              <a:endPara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415701" y="2566088"/>
            <a:ext cx="2408599" cy="2888345"/>
            <a:chOff x="312829" y="2525486"/>
            <a:chExt cx="2408599" cy="2888345"/>
          </a:xfrm>
        </p:grpSpPr>
        <p:sp>
          <p:nvSpPr>
            <p:cNvPr id="52" name="椭圆 51"/>
            <p:cNvSpPr/>
            <p:nvPr/>
          </p:nvSpPr>
          <p:spPr>
            <a:xfrm>
              <a:off x="646271" y="2525486"/>
              <a:ext cx="1741714" cy="1741714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6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12829" y="4698968"/>
              <a:ext cx="2408599" cy="7148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3600" b="1" dirty="0" smtClean="0">
                  <a:solidFill>
                    <a:srgbClr val="3B38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防诈秘籍</a:t>
              </a:r>
              <a:endParaRPr lang="zh-CN" altLang="en-US" sz="3600" b="1" dirty="0" smtClean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463701" y="2566088"/>
            <a:ext cx="2408599" cy="2888345"/>
            <a:chOff x="312829" y="2525486"/>
            <a:chExt cx="2408599" cy="2888345"/>
          </a:xfrm>
        </p:grpSpPr>
        <p:sp>
          <p:nvSpPr>
            <p:cNvPr id="55" name="椭圆 54"/>
            <p:cNvSpPr/>
            <p:nvPr/>
          </p:nvSpPr>
          <p:spPr>
            <a:xfrm>
              <a:off x="646271" y="2525486"/>
              <a:ext cx="1741714" cy="174171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12829" y="4698968"/>
              <a:ext cx="2408599" cy="7148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互动答题</a:t>
              </a:r>
              <a:endPara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4713890" y="177845"/>
            <a:ext cx="27642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领取任务 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altLang="zh-CN" sz="4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48344" y="1"/>
            <a:ext cx="2946919" cy="646308"/>
            <a:chOff x="248344" y="0"/>
            <a:chExt cx="3752517" cy="822989"/>
          </a:xfrm>
        </p:grpSpPr>
        <p:sp>
          <p:nvSpPr>
            <p:cNvPr id="9" name="等腰三角形 8"/>
            <p:cNvSpPr/>
            <p:nvPr/>
          </p:nvSpPr>
          <p:spPr>
            <a:xfrm flipV="1">
              <a:off x="248344" y="346"/>
              <a:ext cx="2808870" cy="822643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flipV="1">
              <a:off x="1191991" y="0"/>
              <a:ext cx="2808870" cy="822643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rgbClr val="FFB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V="1">
            <a:off x="9709079" y="6380996"/>
            <a:ext cx="2160074" cy="473740"/>
            <a:chOff x="2517220" y="5623691"/>
            <a:chExt cx="3752517" cy="822989"/>
          </a:xfrm>
        </p:grpSpPr>
        <p:sp>
          <p:nvSpPr>
            <p:cNvPr id="11" name="等腰三角形 10"/>
            <p:cNvSpPr/>
            <p:nvPr/>
          </p:nvSpPr>
          <p:spPr>
            <a:xfrm flipV="1">
              <a:off x="2517220" y="5624037"/>
              <a:ext cx="2808870" cy="822643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flipV="1">
              <a:off x="3460867" y="5623691"/>
              <a:ext cx="2808870" cy="822643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rgbClr val="FFB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9953625" y="6047740"/>
            <a:ext cx="1795145" cy="58356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冒充客服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7000" y="822960"/>
            <a:ext cx="2447925" cy="4971415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受害人想在电商平台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网络游戏中购买实体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虚拟商品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发现并添加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某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（诈骗分子预留）自称卖家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社交账号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第三方软件扫码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点击链接付款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银行卡资金被转走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骗子隐匿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茫茫人海中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4025" y="6047740"/>
            <a:ext cx="1795145" cy="58356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虚假网购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28925" y="6047740"/>
            <a:ext cx="1795145" cy="583565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伪装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代购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3825" y="6047740"/>
            <a:ext cx="1795145" cy="58356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票务骗局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78725" y="6047740"/>
            <a:ext cx="1795145" cy="583565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宠物陷阱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02535" y="822960"/>
            <a:ext cx="2447290" cy="497141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受害人在社交软件或网络论坛上寻找海外商品代购</a:t>
            </a:r>
            <a:endParaRPr lang="zh-CN" altLang="en-US" sz="2000" b="1">
              <a:solidFill>
                <a:schemeClr val="bg1"/>
              </a:solidFill>
            </a:endParaRPr>
          </a:p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↓</a:t>
            </a:r>
            <a:endParaRPr lang="en-US" altLang="zh-CN" sz="2000" b="1">
              <a:solidFill>
                <a:schemeClr val="bg1"/>
              </a:solidFill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发现并添加某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（诈骗分子预留）自称代购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社交账号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en-US" altLang="zh-CN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第三方软件扫码</a:t>
            </a:r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/</a:t>
            </a:r>
            <a:endParaRPr lang="en-US" altLang="zh-CN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点击链接付款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en-US" altLang="zh-CN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银行卡资金被转走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↓</a:t>
            </a:r>
            <a:endParaRPr lang="en-US" altLang="zh-CN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骗子消失在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云深不知处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77435" y="822960"/>
            <a:ext cx="2447290" cy="4971415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受害人想购买各类门票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车票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机票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演出票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......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官网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正规票务公司网站票已售罄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太贵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评论区发现某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（诈骗分子预留）社交账号称低价售票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添加好友并转账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钱货两空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人去无踪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52335" y="822960"/>
            <a:ext cx="2447290" cy="497141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受害人网上搜索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收养小动物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等关键词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发现某（诈骗分子预留）社交账号称“只需支付运费即可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无偿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得到小动物”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第三方软件扫码/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点击链接付款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银行卡资金被转走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骗子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及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小动物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退隐江湖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9627235" y="822960"/>
            <a:ext cx="2447290" cy="4971415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受害人在官网平台购买商品并交易成功（但信息泄露）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诈骗分子冒充客服致电受害人，谎称商品瑕疵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包裹丢失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提供多倍补偿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要求受害人添加</a:t>
            </a:r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QQ</a:t>
            </a:r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、微信详谈，并进入虚假网站办理退款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zh-CN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获取受害人个人隐私信息，转走网银资金并迅速失联</a:t>
            </a:r>
            <a:endParaRPr lang="zh-CN" altLang="en-US" sz="2000" b="1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矩形 26"/>
          <p:cNvSpPr/>
          <p:nvPr/>
        </p:nvSpPr>
        <p:spPr>
          <a:xfrm rot="21360000">
            <a:off x="3750945" y="0"/>
            <a:ext cx="4701540" cy="8229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常见网购类骗局</a:t>
            </a:r>
            <a:endParaRPr lang="zh-CN" altLang="en-US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animBg="1"/>
      <p:bldP spid="27" grpId="2" animBg="1"/>
      <p:bldP spid="2" grpId="0" animBg="1"/>
      <p:bldP spid="2" grpId="1" animBg="1"/>
      <p:bldP spid="16" grpId="0" animBg="1"/>
      <p:bldP spid="3" grpId="0" animBg="1"/>
      <p:bldP spid="17" grpId="0" animBg="1"/>
      <p:bldP spid="7" grpId="0" animBg="1"/>
      <p:bldP spid="18" grpId="0" animBg="1"/>
      <p:bldP spid="5" grpId="0" animBg="1"/>
      <p:bldP spid="22" grpId="0" animBg="1"/>
      <p:bldP spid="6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5" y="2980201"/>
            <a:ext cx="881447" cy="72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02" y="5433852"/>
            <a:ext cx="881447" cy="72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96" y="4204872"/>
            <a:ext cx="881447" cy="72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85" y="791909"/>
            <a:ext cx="881447" cy="720000"/>
          </a:xfrm>
          <a:prstGeom prst="rect">
            <a:avLst/>
          </a:prstGeom>
        </p:spPr>
      </p:pic>
      <p:sp>
        <p:nvSpPr>
          <p:cNvPr id="24" name="文本框 33"/>
          <p:cNvSpPr txBox="1"/>
          <p:nvPr/>
        </p:nvSpPr>
        <p:spPr>
          <a:xfrm>
            <a:off x="640080" y="197962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骗术详解</a:t>
            </a:r>
            <a:endParaRPr lang="zh-CN" altLang="en-US" sz="40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剪去单角的矩形 4"/>
          <p:cNvSpPr/>
          <p:nvPr/>
        </p:nvSpPr>
        <p:spPr>
          <a:xfrm>
            <a:off x="341630" y="1120140"/>
            <a:ext cx="6182360" cy="4313555"/>
          </a:xfrm>
          <a:prstGeom prst="snip1Rect">
            <a:avLst/>
          </a:prstGeom>
          <a:solidFill>
            <a:srgbClr val="E7FAFF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tIns="0" rIns="36195" bIns="252095" rtlCol="0" anchor="ctr"/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近期高发的网购诈骗之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“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冒充网购客服类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据统计，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“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质量问题冒充客服</a:t>
            </a:r>
            <a:r>
              <a:rPr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退款”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手法占所有网购诈骗发案类型的31%，这其中又有47%案件中，受害人购买了同一类的商品——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化妆品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（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如：口红、面膜、面霜、洁面乳、精华素…… 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），已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成为网购领域遭遇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诈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骗几率最高的商品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   能够帮助骗子精准筛选出最容易被骗的一个群体——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年轻女性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。众所周知，年轻女性在对化妆品的需求上，基本属于“刚需”。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9" name="剪去单角的矩形 8"/>
          <p:cNvSpPr/>
          <p:nvPr/>
        </p:nvSpPr>
        <p:spPr>
          <a:xfrm>
            <a:off x="7345045" y="1511935"/>
            <a:ext cx="4598670" cy="5011420"/>
          </a:xfrm>
          <a:prstGeom prst="snip1Rect">
            <a:avLst/>
          </a:prstGeom>
          <a:solidFill>
            <a:srgbClr val="E7FAFF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tIns="0" rIns="36195" bIns="252095" rtlCol="0" anchor="ctr"/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   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该骗术的套路简要描述如下：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突然被告知曾经网上购买的商品，出现了质量问题……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（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化学物质超标/皮肤红肿过敏/有人中毒反应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）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   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骗子会在第一时间回答你这两个问题：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）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我是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网店卖家</a:t>
            </a:r>
            <a:r>
              <a:rPr lang="en-US" alt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/</a:t>
            </a:r>
            <a:r>
              <a:rPr lang="zh-CN" altLang="en-US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网购平台</a:t>
            </a:r>
            <a:r>
              <a:rPr lang="zh-CN" altLang="en-US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客服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。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）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因为你买了我店售卖的</a:t>
            </a:r>
            <a:r>
              <a:rPr lang="zh-CN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一批已下架的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劣质</a:t>
            </a:r>
            <a:r>
              <a:rPr lang="en-US" alt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/</a:t>
            </a:r>
            <a:r>
              <a:rPr lang="zh-CN" altLang="en-US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不合格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产品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，但是现在可以得到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赔偿</a:t>
            </a:r>
            <a:r>
              <a:rPr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……</a:t>
            </a:r>
            <a:endParaRPr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5" y="2980201"/>
            <a:ext cx="881447" cy="72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02" y="5433852"/>
            <a:ext cx="881447" cy="72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96" y="4204872"/>
            <a:ext cx="881447" cy="72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85" y="791909"/>
            <a:ext cx="881447" cy="720000"/>
          </a:xfrm>
          <a:prstGeom prst="rect">
            <a:avLst/>
          </a:prstGeom>
        </p:spPr>
      </p:pic>
      <p:sp>
        <p:nvSpPr>
          <p:cNvPr id="5" name="剪去单角的矩形 4"/>
          <p:cNvSpPr/>
          <p:nvPr/>
        </p:nvSpPr>
        <p:spPr>
          <a:xfrm>
            <a:off x="793750" y="1031875"/>
            <a:ext cx="10523855" cy="1697355"/>
          </a:xfrm>
          <a:prstGeom prst="snip1Rect">
            <a:avLst/>
          </a:prstGeom>
          <a:solidFill>
            <a:srgbClr val="F8D3FA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tIns="0" rIns="36195" bIns="252095" rtlCol="0" anchor="ctr"/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   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怎么证明我是网店卖家？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“您于X年X月X日，在我X店铺，购买了XX型号的XXX产品。”</a:t>
            </a:r>
            <a:endParaRPr lang="zh-CN" sz="2000" b="1">
              <a:solidFill>
                <a:srgbClr val="C00000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这一条较为私密的信息，按照常理说：除了网店卖家，还有谁能够说的这么准确？</a:t>
            </a:r>
            <a:endParaRPr 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骗子正是利用了这个“常理”，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店铺客户购物信息泄露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，并不是什么新鲜事了。</a:t>
            </a:r>
            <a:endParaRPr 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" name="剪去单角的矩形 5"/>
          <p:cNvSpPr/>
          <p:nvPr/>
        </p:nvSpPr>
        <p:spPr>
          <a:xfrm>
            <a:off x="791210" y="3155315"/>
            <a:ext cx="7324725" cy="3107055"/>
          </a:xfrm>
          <a:prstGeom prst="snip1Rect">
            <a:avLst/>
          </a:prstGeom>
          <a:solidFill>
            <a:srgbClr val="F8D3FA"/>
          </a:solidFill>
          <a:ln w="12700" cmpd="sng">
            <a:solidFill>
              <a:schemeClr val="bg1">
                <a:lumMod val="95000"/>
              </a:schemeClr>
            </a:solidFill>
            <a:prstDash val="solid"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240" tIns="0" rIns="36195" bIns="252095" rtlCol="0" anchor="ctr"/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   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经调查，网店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客户信息泄露的途径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主要有以下几种：</a:t>
            </a:r>
            <a:endParaRPr 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A）店铺客服存在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“内鬼”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，向黑产行业售卖客户信息。</a:t>
            </a:r>
            <a:endParaRPr 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B）店铺使用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第三方的“客服助手”软件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，授权获取店铺营业数据，客户信息通过第三方渠道泄露。</a:t>
            </a:r>
            <a:endParaRPr 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C）骗子以求职者身份，应聘进入店铺从事客服工作，目的就是</a:t>
            </a:r>
            <a:r>
              <a:rPr lang="zh-CN" sz="20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“卧底”</a:t>
            </a:r>
            <a:r>
              <a:rPr lang="en-US" sz="2000" b="1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获取客户信息，一般只会工作一两个月，得手之后立刻辞职离开。</a:t>
            </a:r>
            <a:endParaRPr lang="en-US" sz="2000" b="1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4282" t="18317" r="62168" b="17874"/>
          <a:stretch>
            <a:fillRect/>
          </a:stretch>
        </p:blipFill>
        <p:spPr>
          <a:xfrm>
            <a:off x="8556625" y="3242945"/>
            <a:ext cx="2760980" cy="3019425"/>
          </a:xfrm>
          <a:prstGeom prst="rect">
            <a:avLst/>
          </a:prstGeom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33"/>
          <p:cNvSpPr txBox="1"/>
          <p:nvPr/>
        </p:nvSpPr>
        <p:spPr>
          <a:xfrm>
            <a:off x="640080" y="197962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骗术详解</a:t>
            </a:r>
            <a:endParaRPr lang="zh-CN" altLang="en-US" sz="40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3199130"/>
            <a:ext cx="12192000" cy="365887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endParaRPr sz="24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 rot="20880000">
            <a:off x="95250" y="250190"/>
            <a:ext cx="2072640" cy="5835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真实案例</a:t>
            </a:r>
            <a:r>
              <a:rPr lang="en-US" altLang="zh-CN" sz="2800" b="1" dirty="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800" b="1" dirty="0" smtClean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3375" y="558165"/>
            <a:ext cx="11417935" cy="248920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fontAlgn="auto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8月27日上午，居住于光谷青年城的曹女士接到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自称“天猫某化妆品品牌旗舰店客服”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的电话。对方说曹女士上个月在店内购买的某款睫毛膏出现了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质量问题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，现已有多位客户反映出过敏症状，商家决定紧急召回这批次问题产品并退还货款和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双倍理赔金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，需要曹女士配合做退货处理。信以为真的曹女士便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添加“客服”QQ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详细了解，对方称钱已经退到了她的支付宝，叫她去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支付宝“备用金”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领取。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2740" y="3286125"/>
            <a:ext cx="11418570" cy="3448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30000"/>
              </a:lnSpc>
            </a:pPr>
            <a:r>
              <a:rPr lang="en-US"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可是，曹女士完全不了解支付宝“备用金”这一功能，也不知道这</a:t>
            </a:r>
            <a:r>
              <a:rPr altLang="zh-HK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500元其实就是自己的额度</a:t>
            </a:r>
            <a:r>
              <a:rPr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，以为真是对方转给自己的，就按照对方要求将200元退款扣掉后把多余的300元退还。该“客服”又在QQ上忽悠曹女士，称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备用金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申请退款通道关闭</a:t>
            </a:r>
            <a:r>
              <a:rPr 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未收到钱”</a:t>
            </a:r>
            <a:r>
              <a:rPr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，需要下载“360借条”、“小米金融”、“分期乐”、“微粒贷”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借款来辅助关闭，无需曹女士</a:t>
            </a:r>
            <a:r>
              <a:rPr 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还款</a:t>
            </a:r>
            <a:r>
              <a:rPr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。曹女士按照对方要求</a:t>
            </a:r>
            <a:r>
              <a:rPr lang="zh-CN"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多次</a:t>
            </a:r>
            <a:r>
              <a:rPr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操作，在各平台总共贷出104259元，并分11笔转入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对方所给的银行账户</a:t>
            </a:r>
            <a:r>
              <a:rPr sz="24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。转账后“客服”立刻失联，曹女士意识到被骗，随即报警。</a:t>
            </a:r>
            <a:endParaRPr sz="24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 flipH="1" flipV="1">
            <a:off x="325120" y="-323850"/>
            <a:ext cx="6858000" cy="75069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828040" tIns="252095" rIns="71755" bIns="252095" rtlCol="0" anchor="ctr"/>
          <a:lstStyle/>
          <a:p>
            <a:pPr algn="ctr"/>
            <a:endParaRPr altLang="zh-HK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005" y="901065"/>
            <a:ext cx="7174230" cy="5773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这类诈骗实则网络购物诈骗的升级版，利用某些人不了解支付宝备用金功能，让人</a:t>
            </a:r>
            <a:r>
              <a:rPr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误以为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“备用金”是商家的退款而上当。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所谓的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支付宝备用金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其实原理上和蚂蚁借呗是一样的，都是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小额短期借款产品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，最大的区别是额度不同，备用金一般是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500元的额度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7天自动归还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备用金能否开通是由系统综合评估得出的结论，只要是</a:t>
            </a:r>
            <a:r>
              <a:rPr altLang="zh-HK" sz="2400" b="1" dirty="0"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芝麻信用度高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的活跃用户都是具备开通条件。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备用金</a:t>
            </a:r>
            <a:r>
              <a:rPr lang="zh-CN" altLang="en-US" sz="2400" b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没有任何人为手段能够强制开通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，如有“客服”声称能够通过</a:t>
            </a:r>
            <a:r>
              <a:rPr lang="zh-CN" altLang="en-US" sz="2400" b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缴纳手续费或者押金等方式开通此功能的，都是骗子</a:t>
            </a: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，请千万不要轻易转账。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6485" y="0"/>
            <a:ext cx="4773930" cy="6885305"/>
          </a:xfrm>
          <a:prstGeom prst="rect">
            <a:avLst/>
          </a:prstGeom>
        </p:spPr>
      </p:pic>
      <p:sp>
        <p:nvSpPr>
          <p:cNvPr id="19" name="文本框 5"/>
          <p:cNvSpPr txBox="1"/>
          <p:nvPr/>
        </p:nvSpPr>
        <p:spPr>
          <a:xfrm>
            <a:off x="1299367" y="118924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支付宝平台使用常识</a:t>
            </a:r>
            <a:endParaRPr lang="zh-CN" altLang="en-US" sz="40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14120"/>
            <a:ext cx="12213590" cy="566928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6034405" y="1221105"/>
            <a:ext cx="5834380" cy="56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1.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网购时选择正规的、有保障的大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平台，避免绕过平台直接私下转账或扫描对方提供的二维码支付。</a:t>
            </a: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2. 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不要贪图便宜，谨防低价陷阱。</a:t>
            </a:r>
            <a:endParaRPr lang="zh-CN"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lang="zh-CN"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3.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网购的正规退款流程一律是在官网或官方APP上操作，而且正规的退款流程都是由消费者发起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，切勿直接添加对方联系方式或者点击对方发来的链接，更不能将个人信息或验证码提供给对方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。</a:t>
            </a:r>
            <a:endParaRPr lang="zh-CN"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4</a:t>
            </a:r>
            <a:r>
              <a:rPr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. 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如遇接到</a:t>
            </a: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“</a:t>
            </a:r>
            <a:r>
              <a:rPr lang="zh-CN" altLang="en-US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客服</a:t>
            </a:r>
            <a:r>
              <a:rPr lang="en-US" alt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”</a:t>
            </a:r>
            <a:r>
              <a:rPr lang="zh-CN" sz="2400" b="1" dirty="0">
                <a:ln w="12700">
                  <a:noFill/>
                </a:ln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短信或电话提醒任何有关网购订单变动的事情，第一时间通过平台联系店铺核实。</a:t>
            </a:r>
            <a:endParaRPr sz="2400" b="1" dirty="0">
              <a:ln w="12700">
                <a:noFill/>
              </a:ln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9" name="文本框 5"/>
          <p:cNvSpPr txBox="1"/>
          <p:nvPr/>
        </p:nvSpPr>
        <p:spPr>
          <a:xfrm>
            <a:off x="4874675" y="2548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警方提示</a:t>
            </a:r>
            <a:endParaRPr lang="zh-CN" altLang="en-US" sz="4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冒充客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4120"/>
            <a:ext cx="5663565" cy="566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r"/>
      </p:transition>
    </mc:Choice>
    <mc:Fallback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5"/>
          <p:cNvSpPr txBox="1"/>
          <p:nvPr/>
        </p:nvSpPr>
        <p:spPr>
          <a:xfrm>
            <a:off x="4290328" y="404039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5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冒充公检法</a:t>
            </a:r>
            <a:endParaRPr lang="zh-CN" altLang="en-US" sz="5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244840" y="3606165"/>
            <a:ext cx="3351530" cy="28117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i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全面失控，入局转账</a:t>
            </a:r>
            <a:endParaRPr lang="zh-CN" altLang="en-US" sz="2400" b="1" i="1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just" defTabSz="91440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just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骗子利用受害人的恐慌心理，缓和语气，提出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“证明清白的唯一方法”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，就是配合“公安机关”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资金调查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。要求受害人把银行卡里的现金，取出转入指定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“安全账户”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33730" y="522605"/>
            <a:ext cx="3351530" cy="28854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i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冠冕堂皇的理由</a:t>
            </a:r>
            <a:endParaRPr lang="zh-CN" altLang="en-US" sz="2400" b="1" i="1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i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初步取得信任</a:t>
            </a:r>
            <a:endParaRPr lang="zh-CN" altLang="en-US" sz="24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algn="dist" defTabSz="914400" rtl="0" eaLnBrk="1" fontAlgn="auto" latinLnBrk="0" hangingPunct="1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骗子通过网络获取个人信息，取得受害者初步信任，同时通过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改号软件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将来电显示改为警方办公电话，让受害人拨打114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查询验证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33730" y="3975735"/>
            <a:ext cx="3350260" cy="24422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i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遥控转账，吃干榨净</a:t>
            </a:r>
            <a:endParaRPr lang="zh-CN" altLang="en-US" sz="2400" b="1" i="1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just" defTabSz="91440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just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骗子会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全程电话遥控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受害人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转账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，直到受害人卡上的存款全部落入骗子手中。这还不是骗局的结局，受害人还会继续接到威逼转账的电话。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239260" y="2032000"/>
            <a:ext cx="3714115" cy="3549015"/>
            <a:chOff x="6676" y="3200"/>
            <a:chExt cx="5849" cy="5589"/>
          </a:xfrm>
        </p:grpSpPr>
        <p:grpSp>
          <p:nvGrpSpPr>
            <p:cNvPr id="81" name="组合 80"/>
            <p:cNvGrpSpPr/>
            <p:nvPr/>
          </p:nvGrpSpPr>
          <p:grpSpPr>
            <a:xfrm>
              <a:off x="6676" y="3200"/>
              <a:ext cx="5849" cy="5589"/>
              <a:chOff x="4239008" y="2032000"/>
              <a:chExt cx="3713984" cy="354917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426503" y="2194976"/>
                <a:ext cx="848858" cy="848858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6907453" y="2194975"/>
                <a:ext cx="848858" cy="848858"/>
              </a:xfrm>
              <a:prstGeom prst="ellipse">
                <a:avLst/>
              </a:prstGeom>
              <a:solidFill>
                <a:schemeClr val="accent2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426502" y="4566638"/>
                <a:ext cx="848858" cy="848858"/>
              </a:xfrm>
              <a:prstGeom prst="ellipse">
                <a:avLst/>
              </a:prstGeom>
              <a:solidFill>
                <a:schemeClr val="accent4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907452" y="4566638"/>
                <a:ext cx="848858" cy="848858"/>
              </a:xfrm>
              <a:prstGeom prst="ellipse">
                <a:avLst/>
              </a:prstGeom>
              <a:solidFill>
                <a:schemeClr val="accent3"/>
              </a:solidFill>
              <a:ln w="7620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r>
                  <a:rPr lang="en-US"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Straight Connector 7"/>
              <p:cNvCxnSpPr>
                <a:stCxn id="4" idx="6"/>
                <a:endCxn id="5" idx="2"/>
              </p:cNvCxnSpPr>
              <p:nvPr/>
            </p:nvCxnSpPr>
            <p:spPr>
              <a:xfrm flipV="1">
                <a:off x="5275362" y="2619405"/>
                <a:ext cx="1632092" cy="1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5" idx="4"/>
                <a:endCxn id="7" idx="0"/>
              </p:cNvCxnSpPr>
              <p:nvPr/>
            </p:nvCxnSpPr>
            <p:spPr>
              <a:xfrm flipH="1">
                <a:off x="7331882" y="3043834"/>
                <a:ext cx="1" cy="1522804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4" idx="4"/>
                <a:endCxn id="6" idx="0"/>
              </p:cNvCxnSpPr>
              <p:nvPr/>
            </p:nvCxnSpPr>
            <p:spPr>
              <a:xfrm flipH="1">
                <a:off x="4850932" y="3043834"/>
                <a:ext cx="1" cy="1522803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6" idx="6"/>
                <a:endCxn id="7" idx="2"/>
              </p:cNvCxnSpPr>
              <p:nvPr/>
            </p:nvCxnSpPr>
            <p:spPr>
              <a:xfrm>
                <a:off x="5275361" y="4991067"/>
                <a:ext cx="1632092" cy="0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16"/>
              <p:cNvSpPr/>
              <p:nvPr/>
            </p:nvSpPr>
            <p:spPr>
              <a:xfrm>
                <a:off x="6792260" y="2074779"/>
                <a:ext cx="1079245" cy="1079245"/>
              </a:xfrm>
              <a:prstGeom prst="arc">
                <a:avLst>
                  <a:gd name="adj1" fmla="val 16200000"/>
                  <a:gd name="adj2" fmla="val 426928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7" name="Oval 17"/>
              <p:cNvSpPr/>
              <p:nvPr/>
            </p:nvSpPr>
            <p:spPr>
              <a:xfrm>
                <a:off x="7688577" y="2194975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8" name="Arc 18"/>
              <p:cNvSpPr/>
              <p:nvPr/>
            </p:nvSpPr>
            <p:spPr>
              <a:xfrm rot="16200000">
                <a:off x="4311307" y="2076322"/>
                <a:ext cx="1079245" cy="1079245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2" name="Oval 19"/>
              <p:cNvSpPr/>
              <p:nvPr/>
            </p:nvSpPr>
            <p:spPr>
              <a:xfrm>
                <a:off x="4368907" y="2194975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3" name="Arc 20"/>
              <p:cNvSpPr/>
              <p:nvPr/>
            </p:nvSpPr>
            <p:spPr>
              <a:xfrm flipV="1">
                <a:off x="6792260" y="4451445"/>
                <a:ext cx="1079245" cy="1079245"/>
              </a:xfrm>
              <a:prstGeom prst="arc">
                <a:avLst>
                  <a:gd name="adj1" fmla="val 16003478"/>
                  <a:gd name="adj2" fmla="val 426928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679778" y="5304378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23" name="Arc 22"/>
              <p:cNvSpPr/>
              <p:nvPr/>
            </p:nvSpPr>
            <p:spPr>
              <a:xfrm flipH="1" flipV="1">
                <a:off x="4308283" y="4451444"/>
                <a:ext cx="1079245" cy="1079245"/>
              </a:xfrm>
              <a:prstGeom prst="arc">
                <a:avLst>
                  <a:gd name="adj1" fmla="val 16003478"/>
                  <a:gd name="adj2" fmla="val 206120"/>
                </a:avLst>
              </a:prstGeom>
              <a:ln w="6350">
                <a:solidFill>
                  <a:schemeClr val="accent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372876" y="5304378"/>
                <a:ext cx="125332" cy="1253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V="1">
                <a:off x="7790017" y="2086888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V="1">
                <a:off x="4226796" y="2044212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4226796" y="5430415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790017" y="5408754"/>
                <a:ext cx="162975" cy="13855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5"/>
            <p:cNvSpPr txBox="1"/>
            <p:nvPr/>
          </p:nvSpPr>
          <p:spPr>
            <a:xfrm>
              <a:off x="8369" y="4611"/>
              <a:ext cx="2448" cy="2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5400" b="1" kern="0" dirty="0">
                  <a:solidFill>
                    <a:srgbClr val="FFC000"/>
                  </a:solidFill>
                  <a:effectLst>
                    <a:glow rad="63500">
                      <a:prstClr val="black">
                        <a:lumMod val="95000"/>
                        <a:lumOff val="5000"/>
                        <a:alpha val="65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诈骗</a:t>
              </a:r>
              <a:endParaRPr lang="zh-CN" altLang="en-US" sz="5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5400" b="1" kern="0" dirty="0">
                  <a:solidFill>
                    <a:srgbClr val="FFC000"/>
                  </a:solidFill>
                  <a:effectLst>
                    <a:glow rad="63500">
                      <a:prstClr val="black">
                        <a:lumMod val="95000"/>
                        <a:lumOff val="5000"/>
                        <a:alpha val="65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步骤</a:t>
              </a:r>
              <a:endParaRPr lang="zh-CN" altLang="en-US" sz="5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8244840" y="522605"/>
            <a:ext cx="3351530" cy="28117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i="1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机敏对接，严厉恐吓</a:t>
            </a:r>
            <a:endParaRPr lang="zh-CN" altLang="en-US" sz="2400" b="1" i="1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骗子先通过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声色俱厉的语气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，强势震慑并控制受害人的意志，再通过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虚假政法机关官网或网络传真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给受害人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通缉令或传票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，让受害者彻底相信自己卷入了一个</a:t>
            </a:r>
            <a:r>
              <a:rPr lang="zh-CN" altLang="en-US" sz="2000" b="1" noProof="0" dirty="0">
                <a:ln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重大案件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3" grpId="0"/>
      <p:bldP spid="31" grpId="0"/>
      <p:bldP spid="70" grpId="0"/>
      <p:bldP spid="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5"/>
          <p:cNvSpPr txBox="1"/>
          <p:nvPr/>
        </p:nvSpPr>
        <p:spPr>
          <a:xfrm>
            <a:off x="6498112" y="244019"/>
            <a:ext cx="52120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诈骗所用虚假通缉令</a:t>
            </a:r>
            <a:endParaRPr lang="zh-CN" altLang="en-US" sz="4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及伪造证件</a:t>
            </a:r>
            <a:endParaRPr lang="zh-CN" altLang="en-US" sz="4400" b="1" kern="0" dirty="0">
              <a:blipFill>
                <a:blip r:embed="rId1"/>
                <a:stretch>
                  <a:fillRect/>
                </a:stretch>
              </a:blip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601970" cy="6888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35" y="1919605"/>
            <a:ext cx="6679565" cy="497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/>
      </p:transition>
    </mc:Choice>
    <mc:Fallback>
      <p:transition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8229600" cy="4389120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8697752" y="244019"/>
            <a:ext cx="35356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诈骗所用</a:t>
            </a:r>
            <a:endParaRPr lang="zh-CN" altLang="en-US" sz="4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虚假“官网”</a:t>
            </a:r>
            <a:endParaRPr lang="en-US" altLang="zh-CN" sz="4400" b="1" kern="0" dirty="0">
              <a:blipFill>
                <a:blip r:embed="rId2"/>
                <a:stretch>
                  <a:fillRect/>
                </a:stretch>
              </a:blip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468880"/>
            <a:ext cx="8229600" cy="4389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/>
      </p:transition>
    </mc:Choice>
    <mc:Fallback>
      <p:transition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5"/>
          <p:cNvSpPr txBox="1"/>
          <p:nvPr/>
        </p:nvSpPr>
        <p:spPr>
          <a:xfrm>
            <a:off x="4886482" y="254814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kern="0" dirty="0">
                <a:solidFill>
                  <a:srgbClr val="FFC000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警方提示</a:t>
            </a:r>
            <a:endParaRPr lang="zh-CN" altLang="en-US" sz="4400" b="1" kern="0" dirty="0">
              <a:solidFill>
                <a:srgbClr val="FFC000"/>
              </a:solid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4721"/>
          <a:stretch>
            <a:fillRect/>
          </a:stretch>
        </p:blipFill>
        <p:spPr>
          <a:xfrm>
            <a:off x="0" y="630555"/>
            <a:ext cx="4874895" cy="6267450"/>
          </a:xfrm>
          <a:prstGeom prst="rect">
            <a:avLst/>
          </a:prstGeom>
        </p:spPr>
      </p:pic>
      <p:sp>
        <p:nvSpPr>
          <p:cNvPr id="5" name="禁止符 4"/>
          <p:cNvSpPr/>
          <p:nvPr/>
        </p:nvSpPr>
        <p:spPr>
          <a:xfrm>
            <a:off x="36830" y="1630045"/>
            <a:ext cx="4789170" cy="4789170"/>
          </a:xfrm>
          <a:prstGeom prst="noSmoking">
            <a:avLst/>
          </a:prstGeom>
          <a:solidFill>
            <a:srgbClr val="FF0000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874895" y="1063625"/>
            <a:ext cx="7129145" cy="544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defTabSz="1218565">
              <a:lnSpc>
                <a:spcPct val="13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1、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公检法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机关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不会以</a:t>
            </a:r>
            <a:r>
              <a:rPr lang="zh-CN" sz="2800" b="1" dirty="0">
                <a:ln w="12700">
                  <a:noFill/>
                </a:ln>
                <a:solidFill>
                  <a:srgbClr val="97D5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任何理由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让你转账汇款，凡是出现</a:t>
            </a:r>
            <a:r>
              <a:rPr lang="en-US" alt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“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安全账户</a:t>
            </a:r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”</a:t>
            </a:r>
            <a:r>
              <a:rPr lang="zh-CN" alt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即是骗局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；</a:t>
            </a:r>
            <a:endParaRPr sz="24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3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2、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公检法机关没有电话报警转接系统，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所有谈到电话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转接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其他单位的都是骗子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；</a:t>
            </a:r>
            <a:endParaRPr sz="24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30000"/>
              </a:lnSpc>
              <a:spcBef>
                <a:spcPct val="0"/>
              </a:spcBef>
              <a:buNone/>
            </a:pP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3、不会通过微信、QQ向你出示法律文书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、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警官证</a:t>
            </a:r>
            <a:r>
              <a:rPr lang="zh-CN" alt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、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审讯视频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或其他涉案材料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；</a:t>
            </a:r>
            <a:endParaRPr sz="24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4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、不会让你瞒着亲友家人到宾馆或酒店开房接受电话询问做笔录；</a:t>
            </a:r>
            <a:endParaRPr sz="24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5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、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不会索要</a:t>
            </a:r>
            <a:r>
              <a:rPr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你的身份信息和银行卡信息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；</a:t>
            </a:r>
            <a:endParaRPr lang="zh-CN" sz="24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  <a:p>
            <a:pPr algn="just" defTabSz="1218565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6</a:t>
            </a:r>
            <a:r>
              <a:rPr lang="zh-CN" alt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、如遇公安机关主动联系你，可直接寻求社区民警的帮助</a:t>
            </a:r>
            <a:r>
              <a:rPr lang="zh-CN" alt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或到当地派出所核实</a:t>
            </a:r>
            <a:r>
              <a:rPr lang="zh-CN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等线" panose="02010600030101010101" charset="-122"/>
                <a:sym typeface="+mn-ea"/>
              </a:rPr>
              <a:t>。</a:t>
            </a:r>
            <a:endParaRPr lang="zh-CN" sz="24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r"/>
      </p:transition>
    </mc:Choice>
    <mc:Fallback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545" y="154305"/>
            <a:ext cx="8956040" cy="6203950"/>
          </a:xfrm>
          <a:prstGeom prst="rect">
            <a:avLst/>
          </a:prstGeom>
        </p:spPr>
      </p:pic>
      <p:sp>
        <p:nvSpPr>
          <p:cNvPr id="14" name="直角三角形 13"/>
          <p:cNvSpPr/>
          <p:nvPr/>
        </p:nvSpPr>
        <p:spPr>
          <a:xfrm flipH="1">
            <a:off x="0" y="0"/>
            <a:ext cx="12192000" cy="6858000"/>
          </a:xfrm>
          <a:prstGeom prst="rtTriangle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rot="19903805">
            <a:off x="1070812" y="1335508"/>
            <a:ext cx="961323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 smtClean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endParaRPr lang="zh-CN" altLang="en-US" sz="28700" b="1" dirty="0">
              <a:solidFill>
                <a:schemeClr val="bg1"/>
              </a:solidFill>
              <a:effectLst>
                <a:outerShdw dist="38100" dir="2700000" algn="tl" rotWithShape="0">
                  <a:prstClr val="black">
                    <a:alpha val="1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 rot="19920017">
            <a:off x="3208020" y="4138930"/>
            <a:ext cx="99428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HK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本市本辖区电诈警情形势</a:t>
            </a:r>
            <a:r>
              <a:rPr lang="zh-CN" altLang="zh-HK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及受害者分布</a:t>
            </a:r>
            <a:endParaRPr lang="zh-CN" altLang="zh-HK" sz="32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25251" y="-2299907"/>
            <a:ext cx="14765792" cy="12711262"/>
          </a:xfrm>
          <a:custGeom>
            <a:avLst/>
            <a:gdLst>
              <a:gd name="connsiteX0" fmla="*/ 13417251 w 14765792"/>
              <a:gd name="connsiteY0" fmla="*/ 2299907 h 12711262"/>
              <a:gd name="connsiteX1" fmla="*/ 1225251 w 14765792"/>
              <a:gd name="connsiteY1" fmla="*/ 9157907 h 12711262"/>
              <a:gd name="connsiteX2" fmla="*/ 13417251 w 14765792"/>
              <a:gd name="connsiteY2" fmla="*/ 9157907 h 12711262"/>
              <a:gd name="connsiteX3" fmla="*/ 0 w 14765792"/>
              <a:gd name="connsiteY3" fmla="*/ 0 h 12711262"/>
              <a:gd name="connsiteX4" fmla="*/ 14765792 w 14765792"/>
              <a:gd name="connsiteY4" fmla="*/ 0 h 12711262"/>
              <a:gd name="connsiteX5" fmla="*/ 14765792 w 14765792"/>
              <a:gd name="connsiteY5" fmla="*/ 12711262 h 12711262"/>
              <a:gd name="connsiteX6" fmla="*/ 0 w 14765792"/>
              <a:gd name="connsiteY6" fmla="*/ 12711262 h 12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5792" h="12711262">
                <a:moveTo>
                  <a:pt x="13417251" y="2299907"/>
                </a:moveTo>
                <a:lnTo>
                  <a:pt x="1225251" y="9157907"/>
                </a:lnTo>
                <a:lnTo>
                  <a:pt x="13417251" y="9157907"/>
                </a:lnTo>
                <a:close/>
                <a:moveTo>
                  <a:pt x="0" y="0"/>
                </a:moveTo>
                <a:lnTo>
                  <a:pt x="14765792" y="0"/>
                </a:lnTo>
                <a:lnTo>
                  <a:pt x="14765792" y="12711262"/>
                </a:lnTo>
                <a:lnTo>
                  <a:pt x="0" y="1271126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newsflash/>
      </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925" y="75565"/>
            <a:ext cx="7209790" cy="6706235"/>
          </a:xfrm>
          <a:prstGeom prst="rect">
            <a:avLst/>
          </a:prstGeom>
        </p:spPr>
      </p:pic>
      <p:sp>
        <p:nvSpPr>
          <p:cNvPr id="14" name="直角三角形 13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rot="1751582">
            <a:off x="-733857" y="1851645"/>
            <a:ext cx="1365971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00" b="1" dirty="0" smtClean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THREE</a:t>
            </a:r>
            <a:endParaRPr lang="zh-CN" altLang="en-US" sz="19900" b="1" dirty="0">
              <a:solidFill>
                <a:schemeClr val="bg1"/>
              </a:solidFill>
              <a:effectLst>
                <a:outerShdw dist="38100" dir="2700000" algn="tl" rotWithShape="0">
                  <a:prstClr val="black">
                    <a:alpha val="1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 rot="1783239">
            <a:off x="1815634" y="4402855"/>
            <a:ext cx="765286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陈情一出令天下无诈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69000" y="-1302660"/>
            <a:ext cx="13473328" cy="10181202"/>
          </a:xfrm>
          <a:custGeom>
            <a:avLst/>
            <a:gdLst>
              <a:gd name="connsiteX0" fmla="*/ 635699 w 13473328"/>
              <a:gd name="connsiteY0" fmla="*/ 1279289 h 10181202"/>
              <a:gd name="connsiteX1" fmla="*/ 635699 w 13473328"/>
              <a:gd name="connsiteY1" fmla="*/ 8137289 h 10181202"/>
              <a:gd name="connsiteX2" fmla="*/ 12827699 w 13473328"/>
              <a:gd name="connsiteY2" fmla="*/ 8137289 h 10181202"/>
              <a:gd name="connsiteX3" fmla="*/ 0 w 13473328"/>
              <a:gd name="connsiteY3" fmla="*/ 0 h 10181202"/>
              <a:gd name="connsiteX4" fmla="*/ 13473328 w 13473328"/>
              <a:gd name="connsiteY4" fmla="*/ 0 h 10181202"/>
              <a:gd name="connsiteX5" fmla="*/ 13473328 w 13473328"/>
              <a:gd name="connsiteY5" fmla="*/ 10181202 h 10181202"/>
              <a:gd name="connsiteX6" fmla="*/ 0 w 13473328"/>
              <a:gd name="connsiteY6" fmla="*/ 10181202 h 1018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73328" h="10181202">
                <a:moveTo>
                  <a:pt x="635699" y="1279289"/>
                </a:moveTo>
                <a:lnTo>
                  <a:pt x="635699" y="8137289"/>
                </a:lnTo>
                <a:lnTo>
                  <a:pt x="12827699" y="8137289"/>
                </a:lnTo>
                <a:close/>
                <a:moveTo>
                  <a:pt x="0" y="0"/>
                </a:moveTo>
                <a:lnTo>
                  <a:pt x="13473328" y="0"/>
                </a:lnTo>
                <a:lnTo>
                  <a:pt x="13473328" y="10181202"/>
                </a:lnTo>
                <a:lnTo>
                  <a:pt x="0" y="1018120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2471596" y="386815"/>
            <a:ext cx="8763754" cy="755496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5400000">
            <a:off x="-2601364" y="-767059"/>
            <a:ext cx="8763754" cy="755496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5400000">
            <a:off x="-1767646" y="-154265"/>
            <a:ext cx="8763754" cy="755496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 rot="5400000">
            <a:off x="-2536480" y="-190122"/>
            <a:ext cx="8763754" cy="7554960"/>
          </a:xfrm>
          <a:prstGeom prst="triangle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>
            <a:off x="1700679" y="6035357"/>
            <a:ext cx="2808870" cy="822643"/>
          </a:xfrm>
          <a:prstGeom prst="triangle">
            <a:avLst>
              <a:gd name="adj" fmla="val 5012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2404629" y="6071215"/>
            <a:ext cx="2808870" cy="822643"/>
          </a:xfrm>
          <a:prstGeom prst="triangle">
            <a:avLst>
              <a:gd name="adj" fmla="val 50120"/>
            </a:avLst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5740400" y="0"/>
            <a:ext cx="3751580" cy="823595"/>
            <a:chOff x="6038" y="0"/>
            <a:chExt cx="5908" cy="1297"/>
          </a:xfrm>
        </p:grpSpPr>
        <p:sp>
          <p:nvSpPr>
            <p:cNvPr id="8" name="等腰三角形 7"/>
            <p:cNvSpPr/>
            <p:nvPr/>
          </p:nvSpPr>
          <p:spPr>
            <a:xfrm flipV="1">
              <a:off x="6038" y="1"/>
              <a:ext cx="4423" cy="1296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flipV="1">
              <a:off x="7524" y="0"/>
              <a:ext cx="4423" cy="1296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rgbClr val="FFB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8542655" y="142240"/>
            <a:ext cx="3326130" cy="537845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831防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诈秘籍</a:t>
            </a:r>
            <a:endPara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flipV="1">
            <a:off x="9709079" y="6380996"/>
            <a:ext cx="2160074" cy="473740"/>
            <a:chOff x="2517220" y="5623691"/>
            <a:chExt cx="3752517" cy="822989"/>
          </a:xfrm>
        </p:grpSpPr>
        <p:sp>
          <p:nvSpPr>
            <p:cNvPr id="15" name="等腰三角形 14"/>
            <p:cNvSpPr/>
            <p:nvPr/>
          </p:nvSpPr>
          <p:spPr>
            <a:xfrm flipV="1">
              <a:off x="2517220" y="5624037"/>
              <a:ext cx="2808870" cy="822643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flipV="1">
              <a:off x="3460867" y="5623691"/>
              <a:ext cx="2808870" cy="822643"/>
            </a:xfrm>
            <a:prstGeom prst="triangle">
              <a:avLst>
                <a:gd name="adj" fmla="val 50120"/>
              </a:avLst>
            </a:prstGeom>
            <a:noFill/>
            <a:ln>
              <a:solidFill>
                <a:srgbClr val="FFB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timg (8)"/>
          <p:cNvPicPr>
            <a:picLocks noChangeAspect="1"/>
          </p:cNvPicPr>
          <p:nvPr/>
        </p:nvPicPr>
        <p:blipFill>
          <a:blip r:embed="rId1"/>
          <a:srcRect b="768"/>
          <a:stretch>
            <a:fillRect/>
          </a:stretch>
        </p:blipFill>
        <p:spPr>
          <a:xfrm rot="21180000">
            <a:off x="-68580" y="3148330"/>
            <a:ext cx="4761865" cy="2954020"/>
          </a:xfrm>
          <a:prstGeom prst="rect">
            <a:avLst/>
          </a:prstGeom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云形标注 17"/>
          <p:cNvSpPr/>
          <p:nvPr/>
        </p:nvSpPr>
        <p:spPr>
          <a:xfrm>
            <a:off x="133350" y="635"/>
            <a:ext cx="4018915" cy="3035935"/>
          </a:xfrm>
          <a:prstGeom prst="cloudCallout">
            <a:avLst>
              <a:gd name="adj1" fmla="val 27200"/>
              <a:gd name="adj2" fmla="val 55312"/>
            </a:avLst>
          </a:prstGeom>
          <a:solidFill>
            <a:srgbClr val="FFFF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不信</a:t>
            </a:r>
            <a:endParaRPr lang="zh-CN" altLang="en-US" sz="44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不理</a:t>
            </a:r>
            <a:endParaRPr lang="zh-CN" altLang="en-US" sz="44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不转账</a:t>
            </a:r>
            <a:endParaRPr lang="zh-CN" altLang="en-US" sz="44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55210" y="153035"/>
            <a:ext cx="8118475" cy="6573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altLang="zh-HK" sz="2400" b="1" dirty="0">
                <a:ln w="3175" cmpd="sng">
                  <a:solidFill>
                    <a:srgbClr val="3B3838">
                      <a:alpha val="50000"/>
                    </a:srgbClr>
                  </a:solidFill>
                  <a:prstDash val="solid"/>
                </a:ln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 个凡是：</a:t>
            </a:r>
            <a:endParaRPr altLang="zh-HK" sz="2400" b="1" dirty="0">
              <a:ln w="3175" cmpd="sng">
                <a:solidFill>
                  <a:srgbClr val="3B3838">
                    <a:alpha val="50000"/>
                  </a:srgbClr>
                </a:solidFill>
                <a:prstDash val="solid"/>
              </a:ln>
              <a:solidFill>
                <a:srgbClr val="FFBF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通知家属出事要求先汇款的；   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b="1" kern="0" dirty="0">
                <a:solidFill>
                  <a:schemeClr val="bg1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000" b="1" kern="0" dirty="0">
                <a:solidFill>
                  <a:schemeClr val="bg1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                                                                      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通知中奖，领奖要你先交钱的；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在电话中索要银行卡信息及验证码的；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自称公检法要求汇款的；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叫你汇款到安全账户的；  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自称领导要求汇款的；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让你开通网银接受检查的；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陌生网站要登记银行卡信息的，均为电信网络诈骗！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40000"/>
              </a:lnSpc>
            </a:pP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altLang="zh-HK" sz="2400" b="1" dirty="0">
                <a:ln w="3175" cmpd="sng">
                  <a:solidFill>
                    <a:srgbClr val="3B3838">
                      <a:alpha val="50000"/>
                    </a:srgbClr>
                  </a:solidFill>
                  <a:prstDash val="solid"/>
                </a:ln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3 个绝对不可能：</a:t>
            </a:r>
            <a:endParaRPr altLang="zh-HK" sz="2400" b="1" dirty="0">
              <a:ln w="3175" cmpd="sng">
                <a:solidFill>
                  <a:srgbClr val="3B3838">
                    <a:alpha val="50000"/>
                  </a:srgbClr>
                </a:solidFill>
                <a:prstDash val="solid"/>
              </a:ln>
              <a:solidFill>
                <a:srgbClr val="FFBF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altLang="zh-HK" sz="2400" b="1" dirty="0">
                <a:ln w="3175" cmpd="sng">
                  <a:solidFill>
                    <a:srgbClr val="3B3838">
                      <a:alpha val="50000"/>
                    </a:srgbClr>
                  </a:solidFill>
                  <a:prstDash val="solid"/>
                </a:ln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警方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绝对不可能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在电话中向你通报案情，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altLang="zh-HK" sz="2400" b="1" dirty="0">
                <a:ln w="3175" cmpd="sng">
                  <a:solidFill>
                    <a:srgbClr val="3B3838">
                      <a:alpha val="50000"/>
                    </a:srgbClr>
                  </a:solidFill>
                  <a:prstDash val="solid"/>
                </a:ln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绝对不可能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通过手机向你发送警官证，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altLang="zh-HK" sz="2400" b="1" dirty="0">
                <a:ln w="3175" cmpd="sng">
                  <a:solidFill>
                    <a:srgbClr val="3B3838">
                      <a:alpha val="50000"/>
                    </a:srgbClr>
                  </a:solidFill>
                  <a:prstDash val="solid"/>
                </a:ln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绝对不可能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通过微信向你发送通缉令。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40000"/>
              </a:lnSpc>
            </a:pPr>
            <a:endParaRPr lang="zh-CN" altLang="en-US" sz="2000" b="1" kern="0" dirty="0">
              <a:blipFill>
                <a:blip r:embed="rId2"/>
                <a:stretch>
                  <a:fillRect/>
                </a:stretch>
              </a:blipFill>
              <a:effectLst>
                <a:glow rad="63500">
                  <a:prstClr val="black">
                    <a:lumMod val="95000"/>
                    <a:lumOff val="5000"/>
                    <a:alpha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altLang="zh-HK" sz="2400" b="1" dirty="0">
                <a:ln w="3175" cmpd="sng">
                  <a:solidFill>
                    <a:srgbClr val="3B3838">
                      <a:alpha val="50000"/>
                    </a:srgbClr>
                  </a:solidFill>
                  <a:prstDash val="solid"/>
                </a:ln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个绝对不要做：     </a:t>
            </a:r>
            <a:r>
              <a:rPr lang="zh-CN" altLang="en-US" sz="2400" b="1" kern="0" dirty="0" smtClean="0">
                <a:solidFill>
                  <a:srgbClr val="97D5F6"/>
                </a:solidFill>
                <a:effectLst>
                  <a:glow rad="63500">
                    <a:prstClr val="black">
                      <a:lumMod val="95000"/>
                      <a:lumOff val="5000"/>
                      <a:alpha val="6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绝对不要给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电话、QQ、微信中的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当下未核实身份的联系人转账汇款 ！</a:t>
            </a:r>
            <a:endParaRPr lang="zh-CN" altLang="en-US"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6)"/>
          <p:cNvPicPr>
            <a:picLocks noChangeAspect="1"/>
          </p:cNvPicPr>
          <p:nvPr/>
        </p:nvPicPr>
        <p:blipFill>
          <a:blip r:embed="rId1"/>
          <a:srcRect l="20852" r="5846"/>
          <a:stretch>
            <a:fillRect/>
          </a:stretch>
        </p:blipFill>
        <p:spPr>
          <a:xfrm>
            <a:off x="7787005" y="4091940"/>
            <a:ext cx="3244850" cy="27660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9384" y="1543869"/>
            <a:ext cx="961323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b="1" dirty="0" smtClean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FOUR</a:t>
            </a:r>
            <a:endParaRPr lang="zh-CN" altLang="en-US" sz="23900" b="1" dirty="0">
              <a:solidFill>
                <a:schemeClr val="bg1"/>
              </a:solidFill>
              <a:effectLst>
                <a:outerShdw dist="38100" dir="2700000" algn="tl" rotWithShape="0">
                  <a:prstClr val="black">
                    <a:alpha val="1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27727" y="3429000"/>
            <a:ext cx="8439754" cy="1124822"/>
          </a:xfrm>
          <a:custGeom>
            <a:avLst/>
            <a:gdLst/>
            <a:ahLst/>
            <a:cxnLst/>
            <a:rect l="l" t="t" r="r" b="b"/>
            <a:pathLst>
              <a:path w="8439754" h="1124822">
                <a:moveTo>
                  <a:pt x="6543674" y="0"/>
                </a:moveTo>
                <a:lnTo>
                  <a:pt x="7782729" y="0"/>
                </a:lnTo>
                <a:lnTo>
                  <a:pt x="7768643" y="7370"/>
                </a:lnTo>
                <a:cubicBezTo>
                  <a:pt x="7732881" y="22887"/>
                  <a:pt x="7694971" y="36332"/>
                  <a:pt x="7654913" y="47707"/>
                </a:cubicBezTo>
                <a:lnTo>
                  <a:pt x="7654913" y="53641"/>
                </a:lnTo>
                <a:cubicBezTo>
                  <a:pt x="7760746" y="89248"/>
                  <a:pt x="7877953" y="205960"/>
                  <a:pt x="8006534" y="403778"/>
                </a:cubicBezTo>
                <a:lnTo>
                  <a:pt x="8439754" y="1084764"/>
                </a:lnTo>
                <a:lnTo>
                  <a:pt x="7875974" y="1084764"/>
                </a:lnTo>
                <a:lnTo>
                  <a:pt x="7515452" y="486861"/>
                </a:lnTo>
                <a:cubicBezTo>
                  <a:pt x="7441271" y="363225"/>
                  <a:pt x="7380441" y="283604"/>
                  <a:pt x="7332965" y="247997"/>
                </a:cubicBezTo>
                <a:cubicBezTo>
                  <a:pt x="7285489" y="212389"/>
                  <a:pt x="7235046" y="194586"/>
                  <a:pt x="7181635" y="194586"/>
                </a:cubicBezTo>
                <a:lnTo>
                  <a:pt x="7033272" y="194586"/>
                </a:lnTo>
                <a:lnTo>
                  <a:pt x="7033272" y="1084764"/>
                </a:lnTo>
                <a:lnTo>
                  <a:pt x="6543674" y="1084764"/>
                </a:lnTo>
                <a:close/>
                <a:moveTo>
                  <a:pt x="4157736" y="0"/>
                </a:moveTo>
                <a:lnTo>
                  <a:pt x="4648818" y="0"/>
                </a:lnTo>
                <a:lnTo>
                  <a:pt x="4648818" y="126339"/>
                </a:lnTo>
                <a:cubicBezTo>
                  <a:pt x="4648818" y="509116"/>
                  <a:pt x="4799654" y="700504"/>
                  <a:pt x="5101325" y="700504"/>
                </a:cubicBezTo>
                <a:cubicBezTo>
                  <a:pt x="5398051" y="700504"/>
                  <a:pt x="5546414" y="516039"/>
                  <a:pt x="5546414" y="147110"/>
                </a:cubicBezTo>
                <a:lnTo>
                  <a:pt x="5546414" y="0"/>
                </a:lnTo>
                <a:lnTo>
                  <a:pt x="6036012" y="0"/>
                </a:lnTo>
                <a:lnTo>
                  <a:pt x="6036012" y="96666"/>
                </a:lnTo>
                <a:cubicBezTo>
                  <a:pt x="6036012" y="782103"/>
                  <a:pt x="5717527" y="1124822"/>
                  <a:pt x="5080554" y="1124822"/>
                </a:cubicBezTo>
                <a:cubicBezTo>
                  <a:pt x="4465343" y="1124822"/>
                  <a:pt x="4157736" y="791005"/>
                  <a:pt x="4157736" y="123372"/>
                </a:cubicBezTo>
                <a:close/>
                <a:moveTo>
                  <a:pt x="1554222" y="0"/>
                </a:moveTo>
                <a:lnTo>
                  <a:pt x="2070185" y="0"/>
                </a:lnTo>
                <a:lnTo>
                  <a:pt x="2076465" y="99402"/>
                </a:lnTo>
                <a:cubicBezTo>
                  <a:pt x="2096679" y="251752"/>
                  <a:pt x="2147215" y="381153"/>
                  <a:pt x="2228073" y="487603"/>
                </a:cubicBezTo>
                <a:cubicBezTo>
                  <a:pt x="2335883" y="629537"/>
                  <a:pt x="2483752" y="700504"/>
                  <a:pt x="2671678" y="700504"/>
                </a:cubicBezTo>
                <a:cubicBezTo>
                  <a:pt x="2863561" y="700504"/>
                  <a:pt x="3012914" y="632504"/>
                  <a:pt x="3119735" y="496505"/>
                </a:cubicBezTo>
                <a:cubicBezTo>
                  <a:pt x="3199851" y="394505"/>
                  <a:pt x="3249924" y="266217"/>
                  <a:pt x="3269953" y="111642"/>
                </a:cubicBezTo>
                <a:lnTo>
                  <a:pt x="3276798" y="0"/>
                </a:lnTo>
                <a:lnTo>
                  <a:pt x="3787096" y="0"/>
                </a:lnTo>
                <a:lnTo>
                  <a:pt x="3773785" y="174511"/>
                </a:lnTo>
                <a:cubicBezTo>
                  <a:pt x="3734746" y="417733"/>
                  <a:pt x="3637151" y="622984"/>
                  <a:pt x="3480999" y="790263"/>
                </a:cubicBezTo>
                <a:cubicBezTo>
                  <a:pt x="3272796" y="1013303"/>
                  <a:pt x="3000055" y="1124822"/>
                  <a:pt x="2662777" y="1124822"/>
                </a:cubicBezTo>
                <a:cubicBezTo>
                  <a:pt x="2333411" y="1124822"/>
                  <a:pt x="2065863" y="1016764"/>
                  <a:pt x="1860133" y="800649"/>
                </a:cubicBezTo>
                <a:cubicBezTo>
                  <a:pt x="1705835" y="638562"/>
                  <a:pt x="1609399" y="441564"/>
                  <a:pt x="1570825" y="209654"/>
                </a:cubicBezTo>
                <a:close/>
                <a:moveTo>
                  <a:pt x="0" y="0"/>
                </a:moveTo>
                <a:lnTo>
                  <a:pt x="1244766" y="0"/>
                </a:lnTo>
                <a:lnTo>
                  <a:pt x="1244766" y="178266"/>
                </a:lnTo>
                <a:lnTo>
                  <a:pt x="489598" y="178266"/>
                </a:lnTo>
                <a:lnTo>
                  <a:pt x="489598" y="1084764"/>
                </a:lnTo>
                <a:lnTo>
                  <a:pt x="0" y="1084764"/>
                </a:lnTo>
                <a:close/>
              </a:path>
            </a:pathLst>
          </a:custGeom>
          <a:solidFill>
            <a:srgbClr val="FFBF0B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3900" b="1" dirty="0">
              <a:solidFill>
                <a:srgbClr val="FFBF0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11927" y="4828665"/>
            <a:ext cx="855555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字抖动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闪避你身边的电诈袭击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 rot="5400000">
            <a:off x="-2973256" y="2575844"/>
            <a:ext cx="6858001" cy="922456"/>
          </a:xfrm>
          <a:prstGeom prst="triangle">
            <a:avLst>
              <a:gd name="adj" fmla="val 76997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50096" y="298545"/>
            <a:ext cx="3491808" cy="71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反电诈之</a:t>
            </a:r>
            <a:r>
              <a:rPr lang="zh-CN" altLang="en-US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路还很长，现在才刚开始而已</a:t>
            </a:r>
            <a:r>
              <a:rPr lang="zh-CN" altLang="en-US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3200" b="1" dirty="0">
              <a:solidFill>
                <a:srgbClr val="FFBF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-2994554" y="2967772"/>
            <a:ext cx="6858001" cy="922456"/>
          </a:xfrm>
          <a:prstGeom prst="triangle">
            <a:avLst>
              <a:gd name="adj" fmla="val 76997"/>
            </a:avLst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1454765" y="-962025"/>
            <a:ext cx="927735" cy="7325995"/>
            <a:chOff x="17753" y="3"/>
            <a:chExt cx="1461" cy="11537"/>
          </a:xfrm>
        </p:grpSpPr>
        <p:sp>
          <p:nvSpPr>
            <p:cNvPr id="24" name="等腰三角形 23"/>
            <p:cNvSpPr/>
            <p:nvPr/>
          </p:nvSpPr>
          <p:spPr>
            <a:xfrm rot="5400000" flipH="1" flipV="1">
              <a:off x="13079" y="5414"/>
              <a:ext cx="10800" cy="1453"/>
            </a:xfrm>
            <a:prstGeom prst="triangle">
              <a:avLst>
                <a:gd name="adj" fmla="val 7699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 flipH="1" flipV="1">
              <a:off x="13088" y="4677"/>
              <a:ext cx="10800" cy="1453"/>
            </a:xfrm>
            <a:prstGeom prst="triangle">
              <a:avLst>
                <a:gd name="adj" fmla="val 76997"/>
              </a:avLst>
            </a:prstGeom>
            <a:solidFill>
              <a:srgbClr val="FFBF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76325" y="899795"/>
            <a:ext cx="10697753" cy="5532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【第一题】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下列情景中，谁的做法是正确的</a:t>
            </a:r>
            <a:r>
              <a:rPr sz="2000" b="1" dirty="0" smtClean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？（      </a:t>
            </a:r>
            <a:r>
              <a:rPr lang="en-US" sz="4400" b="1" dirty="0" smtClean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 </a:t>
            </a:r>
            <a:r>
              <a:rPr sz="2000" b="1" dirty="0" smtClean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）</a:t>
            </a:r>
            <a:endParaRPr sz="2000" b="1" dirty="0" smtClean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A. 崔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在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抖音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上认识</a:t>
            </a:r>
            <a:r>
              <a:rPr 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“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男神</a:t>
            </a:r>
            <a:r>
              <a:rPr 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”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，通过QQ、电话等方式与其相聊甚欢，后被该男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生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以各种理由骗取人民币4000元。崔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发觉后，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在盛怒之下将该男</a:t>
            </a:r>
            <a:r>
              <a:rPr lang="zh-CN"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生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的QQ号、手机号码全部删除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B. 王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在家接到公安机关电话称自己涉嫌某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敲诈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案件，现在案件已移送检察机关处理，并提供给王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检察官的电话，让王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与检察官沟通认错。王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连忙拨打该电话，并认为公安机关、检察院联合起来所办的案件必定是一个大案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 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C. 李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在网上看到一个贷款公司，在没任何正规手续的情况下被对方以收取保证金为由骗取人民币3000元，并继续催促李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打钱。李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一边与其周旋，一边迅速到公安机关报案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         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D. 刘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一日收到一号码尾号为95588的手机短信，提醒自己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手机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网银到期，请点击附加网站进行更新。刘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知道95588为某银行服务电话，便按照提示进行操作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20485" y="1111885"/>
            <a:ext cx="747395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C </a:t>
            </a:r>
            <a:endParaRPr lang="en-US" altLang="en-US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split/>
      </p:transition>
    </mc:Choice>
    <mc:Fallback>
      <p:transition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 rot="5400000">
            <a:off x="-2973256" y="2575844"/>
            <a:ext cx="6858001" cy="922456"/>
          </a:xfrm>
          <a:prstGeom prst="triangle">
            <a:avLst>
              <a:gd name="adj" fmla="val 76997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50096" y="298545"/>
            <a:ext cx="3491808" cy="71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别放弃！不认输！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-2994554" y="2967772"/>
            <a:ext cx="6858001" cy="922456"/>
          </a:xfrm>
          <a:prstGeom prst="triangle">
            <a:avLst>
              <a:gd name="adj" fmla="val 76997"/>
            </a:avLst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1454765" y="-962025"/>
            <a:ext cx="927735" cy="7325995"/>
            <a:chOff x="17753" y="3"/>
            <a:chExt cx="1461" cy="11537"/>
          </a:xfrm>
        </p:grpSpPr>
        <p:sp>
          <p:nvSpPr>
            <p:cNvPr id="24" name="等腰三角形 23"/>
            <p:cNvSpPr/>
            <p:nvPr/>
          </p:nvSpPr>
          <p:spPr>
            <a:xfrm rot="5400000" flipH="1" flipV="1">
              <a:off x="13079" y="5414"/>
              <a:ext cx="10800" cy="1453"/>
            </a:xfrm>
            <a:prstGeom prst="triangle">
              <a:avLst>
                <a:gd name="adj" fmla="val 7699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 flipH="1" flipV="1">
              <a:off x="13088" y="4677"/>
              <a:ext cx="10800" cy="1453"/>
            </a:xfrm>
            <a:prstGeom prst="triangle">
              <a:avLst>
                <a:gd name="adj" fmla="val 76997"/>
              </a:avLst>
            </a:prstGeom>
            <a:solidFill>
              <a:srgbClr val="FFBF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76325" y="899795"/>
            <a:ext cx="10697753" cy="5532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【第二题】下列情景中，谁的做法是正确的？（      </a:t>
            </a:r>
            <a:r>
              <a:rPr lang="en-US" sz="4400" b="1" dirty="0" smtClean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 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）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A.赵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同学</a:t>
            </a:r>
            <a:r>
              <a:rPr 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“</a:t>
            </a:r>
            <a:r>
              <a:rPr lang="zh-CN" alt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双十一</a:t>
            </a:r>
            <a:r>
              <a:rPr 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”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在网上购买一套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心仪已久的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汉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服，店家提出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直接汇款到他的银行账户支付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，这样能再打</a:t>
            </a:r>
            <a:r>
              <a:rPr lang="en-US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8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折，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赵同学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依言而行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B.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李同学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办有某银行的网上银行业务。这天，他收到银行客服号发来的短信，称其网上银行即将过期，可点击链接进行更新。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李同学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仔细查看链接的网址后，</a:t>
            </a:r>
            <a:r>
              <a:rPr lang="zh-CN"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未直接点开，</a:t>
            </a:r>
            <a:r>
              <a:rPr lang="zh-CN"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先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拨打银行</a:t>
            </a:r>
            <a:r>
              <a:rPr lang="zh-CN"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官方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客服电话进行咨询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C.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钱同学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收到短信，称其有邮包被扣在邮局，让其回电。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钱同学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回电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后，对方称其邮包涉毒，直接将电话转接到公安局。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钱同学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很是害怕，继续接听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50000"/>
              </a:lnSpc>
            </a:pP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  <a:p>
            <a:pPr algn="l">
              <a:lnSpc>
                <a:spcPct val="140000"/>
              </a:lnSpc>
            </a:pP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D.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孙同学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收到“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青春有你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”节目组发来邮件，称其获得该节目观众参与大奖，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并有机会和偶像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零距离互动，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让其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点击链接进入节目网站领取奖品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r>
              <a:rPr lang="zh-CN"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孙同学</a:t>
            </a:r>
            <a:r>
              <a:rPr sz="2000" b="1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非常兴奋，赶紧上网领奖</a:t>
            </a:r>
            <a:r>
              <a:rPr sz="2000" b="1" dirty="0">
                <a:solidFill>
                  <a:srgbClr val="3B383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。</a:t>
            </a:r>
            <a:endParaRPr sz="2000" b="1" dirty="0">
              <a:solidFill>
                <a:srgbClr val="3B383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20485" y="1111885"/>
            <a:ext cx="75565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B </a:t>
            </a:r>
            <a:endParaRPr lang="en-US" altLang="en-US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60752" y="2814730"/>
            <a:ext cx="3870497" cy="1228540"/>
          </a:xfrm>
          <a:prstGeom prst="rect">
            <a:avLst/>
          </a:prstGeom>
          <a:solidFill>
            <a:srgbClr val="FFBF0B"/>
          </a:solidFill>
          <a:ln w="76200">
            <a:solidFill>
              <a:srgbClr val="FFD966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谨防假冒</a:t>
            </a:r>
            <a:endParaRPr lang="zh-CN" altLang="en-US" sz="6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1"/>
          <a:srcRect b="37100"/>
          <a:stretch>
            <a:fillRect/>
          </a:stretch>
        </p:blipFill>
        <p:spPr>
          <a:xfrm>
            <a:off x="-13335" y="-13335"/>
            <a:ext cx="4687570" cy="3454400"/>
          </a:xfrm>
          <a:prstGeom prst="flowChartInputOutpu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C:\Users\FSI-G20\Desktop\ppt临时\timg (3).jpgtimg (3)"/>
          <p:cNvPicPr>
            <a:picLocks noChangeAspect="1"/>
          </p:cNvPicPr>
          <p:nvPr/>
        </p:nvPicPr>
        <p:blipFill>
          <a:blip r:embed="rId2"/>
          <a:srcRect l="8918" t="8646" r="260" b="43843"/>
          <a:stretch>
            <a:fillRect/>
          </a:stretch>
        </p:blipFill>
        <p:spPr>
          <a:xfrm>
            <a:off x="7309485" y="3427095"/>
            <a:ext cx="4882515" cy="3430905"/>
          </a:xfrm>
          <a:prstGeom prst="flowChartInputOutpu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726430" y="437515"/>
            <a:ext cx="5999480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2019年，武汉全市共破获</a:t>
            </a:r>
            <a:endParaRPr altLang="zh-H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电信网络诈骗案件</a:t>
            </a:r>
            <a:r>
              <a:rPr altLang="zh-HK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2139</a:t>
            </a:r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起，</a:t>
            </a:r>
            <a:endParaRPr altLang="zh-H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刑拘犯罪嫌疑人</a:t>
            </a:r>
            <a:r>
              <a:rPr altLang="zh-HK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1867</a:t>
            </a:r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名，</a:t>
            </a:r>
            <a:endParaRPr altLang="zh-H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打掉电信网络诈骗团伙</a:t>
            </a:r>
            <a:r>
              <a:rPr altLang="zh-HK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</a:t>
            </a:r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个，止付冻结被骗资金</a:t>
            </a:r>
            <a:r>
              <a:rPr altLang="zh-HK" sz="32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3.5亿</a:t>
            </a:r>
            <a:r>
              <a:rPr altLang="zh-H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元。</a:t>
            </a:r>
            <a:endParaRPr altLang="zh-H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3065" y="3540125"/>
            <a:ext cx="6090920" cy="320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方正悠黑简体" panose="00000500000000000000" pitchFamily="2" charset="-122"/>
                <a:ea typeface="方正悠黑简体" panose="00000500000000000000" pitchFamily="2" charset="-122"/>
              </a:rPr>
              <a:t>               </a:t>
            </a:r>
            <a:endParaRPr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方正悠黑简体" panose="00000500000000000000" pitchFamily="2" charset="-122"/>
              <a:ea typeface="方正悠黑简体" panose="00000500000000000000" pitchFamily="2" charset="-122"/>
            </a:endParaRPr>
          </a:p>
          <a:p>
            <a:pPr lvl="0" algn="just"/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武汉市反电诈中心直接劝阻</a:t>
            </a:r>
            <a:endParaRPr altLang="zh-HK" sz="32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拦截诈骗信息</a:t>
            </a:r>
            <a:r>
              <a:rPr altLang="zh-HK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34185</a:t>
            </a:r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条，</a:t>
            </a:r>
            <a:endParaRPr altLang="zh-HK" sz="32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推送至各分局需要落地</a:t>
            </a:r>
            <a:endParaRPr altLang="zh-HK" sz="32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上门劝阻指令</a:t>
            </a:r>
            <a:r>
              <a:rPr altLang="zh-HK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4342</a:t>
            </a:r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条，</a:t>
            </a:r>
            <a:endParaRPr altLang="zh-HK" sz="32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推送假通缉令预警</a:t>
            </a:r>
            <a:r>
              <a:rPr altLang="zh-HK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171</a:t>
            </a:r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条，</a:t>
            </a:r>
            <a:endParaRPr altLang="zh-HK" sz="32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/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封停市内诈骗电话号码</a:t>
            </a:r>
            <a:r>
              <a:rPr altLang="zh-HK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187</a:t>
            </a:r>
            <a:r>
              <a:rPr altLang="zh-HK" sz="32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个。</a:t>
            </a:r>
            <a:endParaRPr altLang="zh-HK" sz="32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6569075" y="3830955"/>
            <a:ext cx="750570" cy="2621915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4650740" y="402590"/>
            <a:ext cx="750570" cy="2621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0" y="0"/>
            <a:ext cx="6132513" cy="6858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6132513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5275" y="116205"/>
            <a:ext cx="11933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BF0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东湖高新区2020年 </a:t>
            </a:r>
            <a:r>
              <a:rPr lang="en-US" altLang="zh-CN" sz="44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上半年电诈警情形势</a:t>
            </a:r>
            <a:endParaRPr lang="en-US" altLang="zh-CN" sz="4400" b="1" dirty="0" smtClean="0">
              <a:solidFill>
                <a:schemeClr val="bg2">
                  <a:lumMod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" y="1671320"/>
            <a:ext cx="5276850" cy="3514725"/>
          </a:xfrm>
          <a:prstGeom prst="rect">
            <a:avLst/>
          </a:prstGeom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45"/>
          <p:cNvSpPr txBox="1"/>
          <p:nvPr/>
        </p:nvSpPr>
        <p:spPr>
          <a:xfrm>
            <a:off x="6137275" y="2418080"/>
            <a:ext cx="6054725" cy="2020570"/>
          </a:xfrm>
          <a:prstGeom prst="rect">
            <a:avLst/>
          </a:prstGeom>
        </p:spPr>
        <p:txBody>
          <a:bodyPr vert="horz" wrap="square" lIns="0" tIns="0" rIns="0" bIns="0" anchor="ctr" anchorCtr="1"/>
          <a:p>
            <a:pPr algn="l" fontAlgn="base"/>
            <a:r>
              <a:rPr lang="en-US" altLang="zh-CN" sz="4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共接电诈警情</a:t>
            </a:r>
            <a:endParaRPr lang="en-US" altLang="zh-CN" sz="4000" b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l" fontAlgn="base"/>
            <a:r>
              <a:rPr lang="en-US" altLang="zh-CN" sz="7200" b="1" dirty="0" smtClean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592 </a:t>
            </a:r>
            <a:r>
              <a:rPr lang="en-US" altLang="zh-CN" sz="4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起</a:t>
            </a:r>
            <a:endParaRPr lang="en-US" altLang="zh-CN" sz="4000" b="1" strike="noStrike" noProof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l" fontAlgn="base"/>
            <a:endParaRPr lang="zh-CN" altLang="en-US" sz="4000" b="1" strike="noStrike" kern="900" noProof="1" smtClean="0">
              <a:ln w="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D5F5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Noto Sans S Chinese Medium" panose="020B0600000000000000" pitchFamily="34" charset="-122"/>
              <a:sym typeface="+mn-lt"/>
            </a:endParaRPr>
          </a:p>
          <a:p>
            <a:pPr algn="l" fontAlgn="base"/>
            <a:r>
              <a:rPr lang="en-US" altLang="zh-CN" sz="4000" b="1" strike="noStrike" noProof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涉案金额共</a:t>
            </a:r>
            <a:endParaRPr lang="en-US" altLang="zh-CN" sz="4000" b="1" strike="noStrike" noProof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l" fontAlgn="base"/>
            <a:r>
              <a:rPr lang="en-US" altLang="zh-CN" sz="7200" b="1" noProof="1" dirty="0" smtClean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129583164 </a:t>
            </a:r>
            <a:r>
              <a:rPr lang="en-US" altLang="zh-CN" sz="4000" b="1" strike="noStrike" noProof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元</a:t>
            </a:r>
            <a:endParaRPr lang="en-US" altLang="zh-CN" sz="4000" b="1" strike="noStrike" noProof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split/>
      </p:transition>
    </mc:Choice>
    <mc:Fallback>
      <p:transition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635" y="0"/>
            <a:ext cx="12229465" cy="6858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flipV="1">
            <a:off x="-733031" y="-4"/>
            <a:ext cx="13658062" cy="770707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flipV="1">
            <a:off x="0" y="-3"/>
            <a:ext cx="12192000" cy="6879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6156960" y="2040705"/>
            <a:ext cx="0" cy="3344091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图表 13"/>
          <p:cNvGraphicFramePr/>
          <p:nvPr/>
        </p:nvGraphicFramePr>
        <p:xfrm>
          <a:off x="-168910" y="1174750"/>
          <a:ext cx="6188075" cy="4126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" name="矩形 26"/>
          <p:cNvSpPr/>
          <p:nvPr/>
        </p:nvSpPr>
        <p:spPr>
          <a:xfrm>
            <a:off x="1574800" y="5384800"/>
            <a:ext cx="2700655" cy="770890"/>
          </a:xfrm>
          <a:prstGeom prst="rect">
            <a:avLst/>
          </a:prstGeom>
          <a:solidFill>
            <a:srgbClr val="3B38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年上半年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37450" y="1162685"/>
            <a:ext cx="3676650" cy="87820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受害者年龄</a:t>
            </a:r>
            <a:r>
              <a:rPr lang="zh-CN" altLang="en-US" sz="36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分布</a:t>
            </a:r>
            <a:endParaRPr lang="zh-CN" altLang="en-US" sz="36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2"/>
          <p:cNvSpPr txBox="1"/>
          <p:nvPr/>
        </p:nvSpPr>
        <p:spPr>
          <a:xfrm>
            <a:off x="6402840" y="2479969"/>
            <a:ext cx="5487502" cy="30800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青年（19-35岁）385人，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占比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65%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中年（36-59岁）136人，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占比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23%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儿童及青少年（0-18岁）53人，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占比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老年（≥60岁）18人，占比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等腰三角形 25"/>
          <p:cNvSpPr/>
          <p:nvPr/>
        </p:nvSpPr>
        <p:spPr>
          <a:xfrm flipV="1">
            <a:off x="-733031" y="-4"/>
            <a:ext cx="13658062" cy="770707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6156960" y="2040705"/>
            <a:ext cx="0" cy="3344091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-623570" y="0"/>
            <a:ext cx="13439140" cy="694055"/>
            <a:chOff x="-982" y="0"/>
            <a:chExt cx="21164" cy="1093"/>
          </a:xfrm>
        </p:grpSpPr>
        <p:grpSp>
          <p:nvGrpSpPr>
            <p:cNvPr id="25" name="组合 24"/>
            <p:cNvGrpSpPr/>
            <p:nvPr/>
          </p:nvGrpSpPr>
          <p:grpSpPr>
            <a:xfrm>
              <a:off x="-982" y="11"/>
              <a:ext cx="21165" cy="1083"/>
              <a:chOff x="-623887" y="6782"/>
              <a:chExt cx="13439774" cy="687979"/>
            </a:xfrm>
          </p:grpSpPr>
          <p:sp>
            <p:nvSpPr>
              <p:cNvPr id="24" name="等腰三角形 23"/>
              <p:cNvSpPr/>
              <p:nvPr/>
            </p:nvSpPr>
            <p:spPr>
              <a:xfrm flipV="1">
                <a:off x="623887" y="6782"/>
                <a:ext cx="12192000" cy="687979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等腰三角形 22"/>
              <p:cNvSpPr/>
              <p:nvPr/>
            </p:nvSpPr>
            <p:spPr>
              <a:xfrm flipV="1">
                <a:off x="-623887" y="6782"/>
                <a:ext cx="12192000" cy="687979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等腰三角形 20"/>
            <p:cNvSpPr/>
            <p:nvPr/>
          </p:nvSpPr>
          <p:spPr>
            <a:xfrm flipV="1">
              <a:off x="0" y="0"/>
              <a:ext cx="19200" cy="1083"/>
            </a:xfrm>
            <a:prstGeom prst="triangle">
              <a:avLst/>
            </a:prstGeom>
            <a:solidFill>
              <a:srgbClr val="FFBF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4" name="图表 3"/>
          <p:cNvGraphicFramePr/>
          <p:nvPr/>
        </p:nvGraphicFramePr>
        <p:xfrm>
          <a:off x="-168910" y="1174750"/>
          <a:ext cx="6188075" cy="4126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" name="矩形 26"/>
          <p:cNvSpPr/>
          <p:nvPr/>
        </p:nvSpPr>
        <p:spPr>
          <a:xfrm>
            <a:off x="1574800" y="5384800"/>
            <a:ext cx="2700655" cy="770890"/>
          </a:xfrm>
          <a:prstGeom prst="rect">
            <a:avLst/>
          </a:prstGeom>
          <a:solidFill>
            <a:srgbClr val="FFBF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年上半年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37450" y="1162685"/>
            <a:ext cx="3676650" cy="8782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受害者学历分布</a:t>
            </a:r>
            <a:endParaRPr lang="zh-CN" altLang="en-US" sz="3600" b="1" dirty="0">
              <a:solidFill>
                <a:srgbClr val="FFBF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2"/>
          <p:cNvSpPr txBox="1"/>
          <p:nvPr/>
        </p:nvSpPr>
        <p:spPr>
          <a:xfrm>
            <a:off x="6402840" y="2479969"/>
            <a:ext cx="5487502" cy="30800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大学本科</a:t>
            </a:r>
            <a:r>
              <a:rPr lang="en-US" altLang="zh-CN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专科学历占比</a:t>
            </a:r>
            <a:r>
              <a:rPr lang="en-US" altLang="zh-CN" sz="4000" b="1" kern="0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69</a:t>
            </a:r>
            <a:r>
              <a:rPr lang="en-US" sz="4000" b="1" kern="0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高中</a:t>
            </a:r>
            <a:r>
              <a:rPr lang="en-US" altLang="zh-CN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中专及以下学历占比</a:t>
            </a:r>
            <a:r>
              <a:rPr lang="en-US" altLang="zh-CN" sz="3200" b="1" kern="0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硕士研究生及以上学历占比</a:t>
            </a:r>
            <a:r>
              <a:rPr lang="en-US" altLang="zh-CN" sz="3200" b="1" kern="0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 sz="3200" b="1" kern="0" dirty="0">
                <a:solidFill>
                  <a:srgbClr val="FFBF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r>
              <a:rPr lang="zh-CN" altLang="en-US" sz="28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509000" y="3567430"/>
            <a:ext cx="3185795" cy="3194050"/>
          </a:xfrm>
          <a:prstGeom prst="rect">
            <a:avLst/>
          </a:prstGeom>
        </p:spPr>
      </p:pic>
      <p:pic>
        <p:nvPicPr>
          <p:cNvPr id="5" name="图片 4" descr="微信图片_2020091510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60325"/>
            <a:ext cx="3850005" cy="6944995"/>
          </a:xfrm>
          <a:prstGeom prst="rect">
            <a:avLst/>
          </a:prstGeom>
        </p:spPr>
      </p:pic>
      <p:pic>
        <p:nvPicPr>
          <p:cNvPr id="6" name="图片 5" descr="微信图片_202009151059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765" y="1572895"/>
            <a:ext cx="3850005" cy="5311775"/>
          </a:xfrm>
          <a:prstGeom prst="rect">
            <a:avLst/>
          </a:prstGeom>
        </p:spPr>
      </p:pic>
      <p:sp>
        <p:nvSpPr>
          <p:cNvPr id="2" name="文本框 12"/>
          <p:cNvSpPr txBox="1"/>
          <p:nvPr/>
        </p:nvSpPr>
        <p:spPr>
          <a:xfrm>
            <a:off x="5309235" y="207645"/>
            <a:ext cx="6395720" cy="30803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40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案件回访时受害者的自白</a:t>
            </a:r>
            <a:endParaRPr lang="zh-CN" altLang="en-US" sz="28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40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说多了都是</a:t>
            </a:r>
            <a:endParaRPr lang="zh-CN" altLang="en-US" sz="40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血 </a:t>
            </a:r>
            <a:r>
              <a:rPr lang="zh-CN" altLang="en-US" sz="40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 </a:t>
            </a:r>
            <a:r>
              <a:rPr lang="zh-CN" alt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泪 </a:t>
            </a:r>
            <a:r>
              <a:rPr lang="zh-CN" altLang="en-US" sz="40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啊</a:t>
            </a:r>
            <a:r>
              <a:rPr lang="en-US" altLang="zh-CN" sz="4000" b="1" dirty="0">
                <a:solidFill>
                  <a:srgbClr val="3B3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</a:t>
            </a:r>
            <a:endParaRPr lang="en-US" altLang="zh-CN" sz="4000" b="1" dirty="0">
              <a:solidFill>
                <a:srgbClr val="3B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5)"/>
          <p:cNvPicPr>
            <a:picLocks noChangeAspect="1"/>
          </p:cNvPicPr>
          <p:nvPr/>
        </p:nvPicPr>
        <p:blipFill>
          <a:blip r:embed="rId1"/>
          <a:srcRect l="19697" t="18864" r="28797"/>
          <a:stretch>
            <a:fillRect/>
          </a:stretch>
        </p:blipFill>
        <p:spPr>
          <a:xfrm>
            <a:off x="5356225" y="33020"/>
            <a:ext cx="2486025" cy="58750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FB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9384" y="1174537"/>
            <a:ext cx="961323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 smtClean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TWO</a:t>
            </a:r>
            <a:endParaRPr lang="zh-CN" altLang="en-US" sz="28700" b="1" dirty="0">
              <a:solidFill>
                <a:schemeClr val="bg1"/>
              </a:solidFill>
              <a:effectLst>
                <a:outerShdw dist="38100" dir="2700000" algn="tl" rotWithShape="0">
                  <a:prstClr val="black">
                    <a:alpha val="1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68812" y="4961613"/>
            <a:ext cx="781123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zh-HK" sz="32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真相只有一个！你看穿了吗？</a:t>
            </a:r>
            <a:endParaRPr lang="zh-CN" altLang="zh-HK" sz="32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17921" y="1919931"/>
            <a:ext cx="9063524" cy="1495360"/>
          </a:xfrm>
          <a:custGeom>
            <a:avLst/>
            <a:gdLst/>
            <a:ahLst/>
            <a:cxnLst/>
            <a:rect l="l" t="t" r="r" b="b"/>
            <a:pathLst>
              <a:path w="9063524" h="1495360">
                <a:moveTo>
                  <a:pt x="5595235" y="46313"/>
                </a:moveTo>
                <a:lnTo>
                  <a:pt x="6191966" y="46313"/>
                </a:lnTo>
                <a:lnTo>
                  <a:pt x="5805615" y="1495360"/>
                </a:lnTo>
                <a:lnTo>
                  <a:pt x="5285315" y="1495360"/>
                </a:lnTo>
                <a:close/>
                <a:moveTo>
                  <a:pt x="4008108" y="46313"/>
                </a:moveTo>
                <a:lnTo>
                  <a:pt x="4633340" y="46313"/>
                </a:lnTo>
                <a:lnTo>
                  <a:pt x="4992177" y="1495360"/>
                </a:lnTo>
                <a:lnTo>
                  <a:pt x="4460103" y="1495360"/>
                </a:lnTo>
                <a:lnTo>
                  <a:pt x="4332303" y="1006427"/>
                </a:lnTo>
                <a:cubicBezTo>
                  <a:pt x="4307365" y="909050"/>
                  <a:pt x="4292520" y="807516"/>
                  <a:pt x="4287771" y="701827"/>
                </a:cubicBezTo>
                <a:lnTo>
                  <a:pt x="4280645" y="701827"/>
                </a:lnTo>
                <a:cubicBezTo>
                  <a:pt x="4268770" y="825329"/>
                  <a:pt x="4252145" y="926863"/>
                  <a:pt x="4230769" y="1006427"/>
                </a:cubicBezTo>
                <a:lnTo>
                  <a:pt x="4100065" y="1495360"/>
                </a:lnTo>
                <a:lnTo>
                  <a:pt x="3608754" y="1495360"/>
                </a:lnTo>
                <a:close/>
                <a:moveTo>
                  <a:pt x="2335480" y="46313"/>
                </a:moveTo>
                <a:lnTo>
                  <a:pt x="2980307" y="46313"/>
                </a:lnTo>
                <a:lnTo>
                  <a:pt x="3297717" y="1495360"/>
                </a:lnTo>
                <a:lnTo>
                  <a:pt x="2721831" y="1495360"/>
                </a:lnTo>
                <a:close/>
                <a:moveTo>
                  <a:pt x="0" y="46313"/>
                </a:moveTo>
                <a:lnTo>
                  <a:pt x="2162481" y="46313"/>
                </a:lnTo>
                <a:lnTo>
                  <a:pt x="2162481" y="527261"/>
                </a:lnTo>
                <a:lnTo>
                  <a:pt x="1375153" y="527261"/>
                </a:lnTo>
                <a:lnTo>
                  <a:pt x="1375153" y="1495360"/>
                </a:lnTo>
                <a:lnTo>
                  <a:pt x="785547" y="1495360"/>
                </a:lnTo>
                <a:lnTo>
                  <a:pt x="785547" y="527261"/>
                </a:lnTo>
                <a:lnTo>
                  <a:pt x="0" y="527261"/>
                </a:lnTo>
                <a:close/>
                <a:moveTo>
                  <a:pt x="7750716" y="0"/>
                </a:moveTo>
                <a:cubicBezTo>
                  <a:pt x="8144975" y="0"/>
                  <a:pt x="8462340" y="131221"/>
                  <a:pt x="8702814" y="393664"/>
                </a:cubicBezTo>
                <a:cubicBezTo>
                  <a:pt x="8943287" y="656107"/>
                  <a:pt x="9063524" y="993364"/>
                  <a:pt x="9063524" y="1405435"/>
                </a:cubicBezTo>
                <a:lnTo>
                  <a:pt x="9060177" y="1495360"/>
                </a:lnTo>
                <a:lnTo>
                  <a:pt x="8443870" y="1495360"/>
                </a:lnTo>
                <a:lnTo>
                  <a:pt x="8447199" y="1441061"/>
                </a:lnTo>
                <a:cubicBezTo>
                  <a:pt x="8447199" y="1153680"/>
                  <a:pt x="8384854" y="926566"/>
                  <a:pt x="8260164" y="759719"/>
                </a:cubicBezTo>
                <a:cubicBezTo>
                  <a:pt x="8135474" y="592871"/>
                  <a:pt x="7959721" y="509448"/>
                  <a:pt x="7732903" y="509448"/>
                </a:cubicBezTo>
                <a:cubicBezTo>
                  <a:pt x="7502524" y="509448"/>
                  <a:pt x="7321129" y="594950"/>
                  <a:pt x="7188721" y="765953"/>
                </a:cubicBezTo>
                <a:cubicBezTo>
                  <a:pt x="7056311" y="936957"/>
                  <a:pt x="6990107" y="1158430"/>
                  <a:pt x="6990107" y="1430373"/>
                </a:cubicBezTo>
                <a:lnTo>
                  <a:pt x="6994212" y="1495360"/>
                </a:lnTo>
                <a:lnTo>
                  <a:pt x="6374609" y="1495360"/>
                </a:lnTo>
                <a:lnTo>
                  <a:pt x="6372001" y="1462436"/>
                </a:lnTo>
                <a:cubicBezTo>
                  <a:pt x="6372001" y="1030177"/>
                  <a:pt x="6498175" y="678373"/>
                  <a:pt x="6750524" y="407024"/>
                </a:cubicBezTo>
                <a:cubicBezTo>
                  <a:pt x="7002873" y="135674"/>
                  <a:pt x="7336271" y="0"/>
                  <a:pt x="7750716" y="0"/>
                </a:cubicBezTo>
                <a:close/>
              </a:path>
            </a:pathLst>
          </a:custGeom>
          <a:solidFill>
            <a:srgbClr val="FFBF0B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8700" b="1" dirty="0">
              <a:solidFill>
                <a:srgbClr val="FFBF0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528.0110236220471,&quot;width&quot;:3689.7842519685037}"/>
</p:tagLst>
</file>

<file path=ppt/tags/tag2.xml><?xml version="1.0" encoding="utf-8"?>
<p:tagLst xmlns:p="http://schemas.openxmlformats.org/presentationml/2006/main">
  <p:tag name="KSO_WM_UNIT_PLACING_PICTURE_USER_VIEWPORT" val="{&quot;height&quot;:6317,&quot;width&quot;:5787}"/>
</p:tagLst>
</file>

<file path=ppt/tags/tag3.xml><?xml version="1.0" encoding="utf-8"?>
<p:tagLst xmlns:p="http://schemas.openxmlformats.org/presentationml/2006/main">
  <p:tag name="KSO_WM_UNIT_PLACING_PICTURE_USER_VIEWPORT" val="{&quot;height&quot;:15936,&quot;width&quot;:1296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6661</Words>
  <Application>WPS 演示</Application>
  <PresentationFormat>宽屏</PresentationFormat>
  <Paragraphs>433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楷体</vt:lpstr>
      <vt:lpstr>方正悠黑简体</vt:lpstr>
      <vt:lpstr>黑体</vt:lpstr>
      <vt:lpstr>Noto Sans S Chinese Medium</vt:lpstr>
      <vt:lpstr>等线</vt:lpstr>
      <vt:lpstr>Arial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Damon</dc:creator>
  <cp:lastModifiedBy>echo</cp:lastModifiedBy>
  <cp:revision>253</cp:revision>
  <dcterms:created xsi:type="dcterms:W3CDTF">2015-10-28T01:54:00Z</dcterms:created>
  <dcterms:modified xsi:type="dcterms:W3CDTF">2020-09-15T07:25:41Z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2052-11.1.0.9926</vt:lpwstr>
  </property>
</Properties>
</file>